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gif" ContentType="image/gif"/>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2"/>
  </p:sldMasterIdLst>
  <p:notesMasterIdLst>
    <p:notesMasterId r:id="rId47"/>
  </p:notesMasterIdLst>
  <p:handoutMasterIdLst>
    <p:handoutMasterId r:id="rId48"/>
  </p:handoutMasterIdLst>
  <p:sldIdLst>
    <p:sldId id="256" r:id="rId3"/>
    <p:sldId id="270" r:id="rId4"/>
    <p:sldId id="447" r:id="rId5"/>
    <p:sldId id="448" r:id="rId6"/>
    <p:sldId id="403" r:id="rId7"/>
    <p:sldId id="494" r:id="rId8"/>
    <p:sldId id="430" r:id="rId9"/>
    <p:sldId id="431" r:id="rId10"/>
    <p:sldId id="432" r:id="rId11"/>
    <p:sldId id="480" r:id="rId12"/>
    <p:sldId id="433" r:id="rId13"/>
    <p:sldId id="434" r:id="rId14"/>
    <p:sldId id="435" r:id="rId15"/>
    <p:sldId id="436" r:id="rId16"/>
    <p:sldId id="437" r:id="rId17"/>
    <p:sldId id="438" r:id="rId18"/>
    <p:sldId id="439" r:id="rId19"/>
    <p:sldId id="440" r:id="rId20"/>
    <p:sldId id="441" r:id="rId21"/>
    <p:sldId id="442" r:id="rId22"/>
    <p:sldId id="443" r:id="rId23"/>
    <p:sldId id="444" r:id="rId24"/>
    <p:sldId id="445" r:id="rId25"/>
    <p:sldId id="446" r:id="rId26"/>
    <p:sldId id="481" r:id="rId27"/>
    <p:sldId id="482" r:id="rId28"/>
    <p:sldId id="483" r:id="rId29"/>
    <p:sldId id="492" r:id="rId30"/>
    <p:sldId id="485" r:id="rId31"/>
    <p:sldId id="486" r:id="rId32"/>
    <p:sldId id="487" r:id="rId33"/>
    <p:sldId id="493" r:id="rId34"/>
    <p:sldId id="488" r:id="rId35"/>
    <p:sldId id="489" r:id="rId36"/>
    <p:sldId id="490" r:id="rId37"/>
    <p:sldId id="491" r:id="rId38"/>
    <p:sldId id="479" r:id="rId39"/>
    <p:sldId id="472" r:id="rId40"/>
    <p:sldId id="473" r:id="rId41"/>
    <p:sldId id="474" r:id="rId42"/>
    <p:sldId id="475" r:id="rId43"/>
    <p:sldId id="476" r:id="rId44"/>
    <p:sldId id="477" r:id="rId45"/>
    <p:sldId id="478" r:id="rId46"/>
  </p:sldIdLst>
  <p:sldSz cx="9144000" cy="6858000" type="screen4x3"/>
  <p:notesSz cx="6881813" cy="9296400"/>
  <p:custDataLst>
    <p:tags r:id="rId49"/>
  </p:custDataLst>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FF99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45" autoAdjust="0"/>
    <p:restoredTop sz="76271" autoAdjust="0"/>
  </p:normalViewPr>
  <p:slideViewPr>
    <p:cSldViewPr>
      <p:cViewPr>
        <p:scale>
          <a:sx n="60" d="100"/>
          <a:sy n="60" d="100"/>
        </p:scale>
        <p:origin x="-1002" y="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104"/>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82418" cy="464205"/>
          </a:xfrm>
          <a:prstGeom prst="rect">
            <a:avLst/>
          </a:prstGeom>
        </p:spPr>
        <p:txBody>
          <a:bodyPr vert="horz" lIns="92437" tIns="46219" rIns="92437" bIns="46219"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97902" y="1"/>
            <a:ext cx="2982418" cy="464205"/>
          </a:xfrm>
          <a:prstGeom prst="rect">
            <a:avLst/>
          </a:prstGeom>
        </p:spPr>
        <p:txBody>
          <a:bodyPr vert="horz" lIns="92437" tIns="46219" rIns="92437" bIns="46219" rtlCol="0"/>
          <a:lstStyle>
            <a:lvl1pPr algn="r" fontAlgn="auto">
              <a:spcBef>
                <a:spcPts val="0"/>
              </a:spcBef>
              <a:spcAft>
                <a:spcPts val="0"/>
              </a:spcAft>
              <a:defRPr sz="1200">
                <a:latin typeface="+mn-lt"/>
                <a:cs typeface="+mn-cs"/>
              </a:defRPr>
            </a:lvl1pPr>
          </a:lstStyle>
          <a:p>
            <a:pPr>
              <a:defRPr/>
            </a:pPr>
            <a:fld id="{A03488C4-98EB-4F11-A782-CA71C8804C44}" type="datetimeFigureOut">
              <a:rPr lang="en-US"/>
              <a:pPr>
                <a:defRPr/>
              </a:pPr>
              <a:t>4/16/2013</a:t>
            </a:fld>
            <a:endParaRPr lang="en-US"/>
          </a:p>
        </p:txBody>
      </p:sp>
      <p:sp>
        <p:nvSpPr>
          <p:cNvPr id="4" name="Footer Placeholder 3"/>
          <p:cNvSpPr>
            <a:spLocks noGrp="1"/>
          </p:cNvSpPr>
          <p:nvPr>
            <p:ph type="ftr" sz="quarter" idx="2"/>
          </p:nvPr>
        </p:nvSpPr>
        <p:spPr>
          <a:xfrm>
            <a:off x="0" y="8830659"/>
            <a:ext cx="2982418" cy="464205"/>
          </a:xfrm>
          <a:prstGeom prst="rect">
            <a:avLst/>
          </a:prstGeom>
        </p:spPr>
        <p:txBody>
          <a:bodyPr vert="horz" lIns="92437" tIns="46219" rIns="92437" bIns="46219"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97902" y="8830659"/>
            <a:ext cx="2982418" cy="464205"/>
          </a:xfrm>
          <a:prstGeom prst="rect">
            <a:avLst/>
          </a:prstGeom>
        </p:spPr>
        <p:txBody>
          <a:bodyPr vert="horz" lIns="92437" tIns="46219" rIns="92437" bIns="46219" rtlCol="0" anchor="b"/>
          <a:lstStyle>
            <a:lvl1pPr algn="r" fontAlgn="auto">
              <a:spcBef>
                <a:spcPts val="0"/>
              </a:spcBef>
              <a:spcAft>
                <a:spcPts val="0"/>
              </a:spcAft>
              <a:defRPr sz="1200">
                <a:latin typeface="+mn-lt"/>
                <a:cs typeface="+mn-cs"/>
              </a:defRPr>
            </a:lvl1pPr>
          </a:lstStyle>
          <a:p>
            <a:pPr>
              <a:defRPr/>
            </a:pPr>
            <a:fld id="{4F369BDF-2908-4E61-A74C-81B70DFB41B6}"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82418" cy="464205"/>
          </a:xfrm>
          <a:prstGeom prst="rect">
            <a:avLst/>
          </a:prstGeom>
        </p:spPr>
        <p:txBody>
          <a:bodyPr vert="horz" lIns="92437" tIns="46219" rIns="92437" bIns="46219"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97902" y="1"/>
            <a:ext cx="2982418" cy="464205"/>
          </a:xfrm>
          <a:prstGeom prst="rect">
            <a:avLst/>
          </a:prstGeom>
        </p:spPr>
        <p:txBody>
          <a:bodyPr vert="horz" lIns="92437" tIns="46219" rIns="92437" bIns="46219" rtlCol="0"/>
          <a:lstStyle>
            <a:lvl1pPr algn="r" fontAlgn="auto">
              <a:spcBef>
                <a:spcPts val="0"/>
              </a:spcBef>
              <a:spcAft>
                <a:spcPts val="0"/>
              </a:spcAft>
              <a:defRPr sz="1200">
                <a:latin typeface="+mn-lt"/>
                <a:cs typeface="+mn-cs"/>
              </a:defRPr>
            </a:lvl1pPr>
          </a:lstStyle>
          <a:p>
            <a:pPr>
              <a:defRPr/>
            </a:pPr>
            <a:fld id="{9871A247-393C-4DAC-A451-1BDF64ED9417}" type="datetimeFigureOut">
              <a:rPr lang="en-US"/>
              <a:pPr>
                <a:defRPr/>
              </a:pPr>
              <a:t>4/16/2013</a:t>
            </a:fld>
            <a:endParaRPr lang="en-US"/>
          </a:p>
        </p:txBody>
      </p:sp>
      <p:sp>
        <p:nvSpPr>
          <p:cNvPr id="4" name="Slide Image Placeholder 3"/>
          <p:cNvSpPr>
            <a:spLocks noGrp="1" noRot="1" noChangeAspect="1"/>
          </p:cNvSpPr>
          <p:nvPr>
            <p:ph type="sldImg" idx="2"/>
          </p:nvPr>
        </p:nvSpPr>
        <p:spPr>
          <a:xfrm>
            <a:off x="1117600" y="698500"/>
            <a:ext cx="4646613" cy="3486150"/>
          </a:xfrm>
          <a:prstGeom prst="rect">
            <a:avLst/>
          </a:prstGeom>
          <a:noFill/>
          <a:ln w="12700">
            <a:solidFill>
              <a:prstClr val="black"/>
            </a:solidFill>
          </a:ln>
        </p:spPr>
        <p:txBody>
          <a:bodyPr vert="horz" lIns="92437" tIns="46219" rIns="92437" bIns="46219" rtlCol="0" anchor="ctr"/>
          <a:lstStyle/>
          <a:p>
            <a:pPr lvl="0"/>
            <a:endParaRPr lang="en-US" noProof="0"/>
          </a:p>
        </p:txBody>
      </p:sp>
      <p:sp>
        <p:nvSpPr>
          <p:cNvPr id="5" name="Notes Placeholder 4"/>
          <p:cNvSpPr>
            <a:spLocks noGrp="1"/>
          </p:cNvSpPr>
          <p:nvPr>
            <p:ph type="body" sz="quarter" idx="3"/>
          </p:nvPr>
        </p:nvSpPr>
        <p:spPr>
          <a:xfrm>
            <a:off x="688481" y="4416099"/>
            <a:ext cx="5504853" cy="4182457"/>
          </a:xfrm>
          <a:prstGeom prst="rect">
            <a:avLst/>
          </a:prstGeom>
        </p:spPr>
        <p:txBody>
          <a:bodyPr vert="horz" lIns="92437" tIns="46219" rIns="92437" bIns="4621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30659"/>
            <a:ext cx="2982418" cy="464205"/>
          </a:xfrm>
          <a:prstGeom prst="rect">
            <a:avLst/>
          </a:prstGeom>
        </p:spPr>
        <p:txBody>
          <a:bodyPr vert="horz" lIns="92437" tIns="46219" rIns="92437" bIns="46219"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97902" y="8830659"/>
            <a:ext cx="2982418" cy="464205"/>
          </a:xfrm>
          <a:prstGeom prst="rect">
            <a:avLst/>
          </a:prstGeom>
        </p:spPr>
        <p:txBody>
          <a:bodyPr vert="horz" lIns="92437" tIns="46219" rIns="92437" bIns="46219" rtlCol="0" anchor="b"/>
          <a:lstStyle>
            <a:lvl1pPr algn="r" fontAlgn="auto">
              <a:spcBef>
                <a:spcPts val="0"/>
              </a:spcBef>
              <a:spcAft>
                <a:spcPts val="0"/>
              </a:spcAft>
              <a:defRPr sz="1200">
                <a:latin typeface="+mn-lt"/>
                <a:cs typeface="+mn-cs"/>
              </a:defRPr>
            </a:lvl1pPr>
          </a:lstStyle>
          <a:p>
            <a:pPr>
              <a:defRPr/>
            </a:pPr>
            <a:fld id="{ED147A0A-4330-4C7D-A780-BBE9DA4D289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16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4849552-4CE4-44D6-B5C6-413521378EF1}"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p:txBody>
          <a:bodyPr/>
          <a:lstStyle/>
          <a:p>
            <a:pPr>
              <a:defRPr/>
            </a:pPr>
            <a:fld id="{5065F9FD-9EA0-4D87-9853-C63DAD5D7931}" type="slidenum">
              <a:rPr lang="en-US" smtClean="0">
                <a:latin typeface="Arial" pitchFamily="34" charset="0"/>
              </a:rPr>
              <a:pPr>
                <a:defRPr/>
              </a:pPr>
              <a:t>16</a:t>
            </a:fld>
            <a:endParaRPr lang="en-US" smtClean="0">
              <a:latin typeface="Arial" pitchFamily="34" charset="0"/>
            </a:endParaRPr>
          </a:p>
        </p:txBody>
      </p:sp>
      <p:sp>
        <p:nvSpPr>
          <p:cNvPr id="152579"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52580"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lvl="1" eaLnBrk="1" hangingPunct="1">
              <a:lnSpc>
                <a:spcPct val="80000"/>
              </a:lnSpc>
            </a:pPr>
            <a:r>
              <a:rPr lang="en-US" sz="1000" smtClean="0">
                <a:latin typeface="Times New Roman" pitchFamily="18" charset="0"/>
              </a:rPr>
              <a:t>This is what is would look like using an Informal Outline.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p:txBody>
          <a:bodyPr/>
          <a:lstStyle/>
          <a:p>
            <a:pPr>
              <a:defRPr/>
            </a:pPr>
            <a:fld id="{87D67E37-8F1D-4668-BC96-B1A84DAD1EF9}" type="slidenum">
              <a:rPr lang="en-US" smtClean="0">
                <a:latin typeface="Arial" pitchFamily="34" charset="0"/>
              </a:rPr>
              <a:pPr>
                <a:defRPr/>
              </a:pPr>
              <a:t>17</a:t>
            </a:fld>
            <a:endParaRPr lang="en-US" smtClean="0">
              <a:latin typeface="Arial" pitchFamily="34" charset="0"/>
            </a:endParaRPr>
          </a:p>
        </p:txBody>
      </p:sp>
      <p:sp>
        <p:nvSpPr>
          <p:cNvPr id="153603"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53604"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lvl="1" eaLnBrk="1" hangingPunct="1"/>
            <a:r>
              <a:rPr lang="en-US" smtClean="0">
                <a:latin typeface="Times New Roman" pitchFamily="18" charset="0"/>
              </a:rPr>
              <a:t>Here is an example of an informal outline from the intermediate level (click to next slide)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p:txBody>
          <a:bodyPr/>
          <a:lstStyle/>
          <a:p>
            <a:pPr>
              <a:defRPr/>
            </a:pPr>
            <a:fld id="{AD11AC55-7293-434C-9916-6F346C48A559}" type="slidenum">
              <a:rPr lang="en-US" smtClean="0">
                <a:latin typeface="Arial" pitchFamily="34" charset="0"/>
              </a:rPr>
              <a:pPr>
                <a:defRPr/>
              </a:pPr>
              <a:t>18</a:t>
            </a:fld>
            <a:endParaRPr lang="en-US" smtClean="0">
              <a:latin typeface="Arial" pitchFamily="34" charset="0"/>
            </a:endParaRPr>
          </a:p>
        </p:txBody>
      </p:sp>
      <p:sp>
        <p:nvSpPr>
          <p:cNvPr id="154627"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54628"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lvl="1" eaLnBrk="1" hangingPunct="1"/>
            <a:r>
              <a:rPr lang="en-US" b="1" u="sng" smtClean="0">
                <a:latin typeface="Times New Roman" pitchFamily="18" charset="0"/>
              </a:rPr>
              <a:t>Trainers Notes:</a:t>
            </a:r>
            <a:r>
              <a:rPr lang="en-US" smtClean="0">
                <a:latin typeface="Times New Roman" pitchFamily="18" charset="0"/>
              </a:rPr>
              <a:t> </a:t>
            </a:r>
          </a:p>
          <a:p>
            <a:pPr lvl="1" eaLnBrk="1" hangingPunct="1"/>
            <a:r>
              <a:rPr lang="en-US" smtClean="0">
                <a:latin typeface="Times New Roman" pitchFamily="18" charset="0"/>
              </a:rPr>
              <a:t>Here is an example from the intermediate level</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p:txBody>
          <a:bodyPr/>
          <a:lstStyle/>
          <a:p>
            <a:pPr>
              <a:defRPr/>
            </a:pPr>
            <a:fld id="{C3E570AF-F7F1-40D5-9A3A-C9A52F8877E5}" type="slidenum">
              <a:rPr lang="en-US" smtClean="0">
                <a:latin typeface="Arial" pitchFamily="34" charset="0"/>
              </a:rPr>
              <a:pPr>
                <a:defRPr/>
              </a:pPr>
              <a:t>19</a:t>
            </a:fld>
            <a:endParaRPr lang="en-US" smtClean="0">
              <a:latin typeface="Arial" pitchFamily="34" charset="0"/>
            </a:endParaRPr>
          </a:p>
        </p:txBody>
      </p:sp>
      <p:sp>
        <p:nvSpPr>
          <p:cNvPr id="155651"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55652"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u="sng" smtClean="0">
                <a:latin typeface="Times New Roman" pitchFamily="18" charset="0"/>
              </a:rPr>
              <a:t>Trainers Notes:</a:t>
            </a:r>
          </a:p>
          <a:p>
            <a:pPr eaLnBrk="1" hangingPunct="1"/>
            <a:r>
              <a:rPr lang="en-US" smtClean="0">
                <a:latin typeface="Times New Roman" pitchFamily="18" charset="0"/>
              </a:rPr>
              <a:t>Here is what it looks like as a paragraph.</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p:txBody>
          <a:bodyPr/>
          <a:lstStyle/>
          <a:p>
            <a:pPr>
              <a:defRPr/>
            </a:pPr>
            <a:fld id="{19826F2E-6F61-40A4-A622-3B09BED32452}" type="slidenum">
              <a:rPr lang="en-US" smtClean="0">
                <a:latin typeface="Arial" pitchFamily="34" charset="0"/>
              </a:rPr>
              <a:pPr>
                <a:defRPr/>
              </a:pPr>
              <a:t>20</a:t>
            </a:fld>
            <a:endParaRPr lang="en-US" smtClean="0">
              <a:latin typeface="Arial" pitchFamily="34" charset="0"/>
            </a:endParaRPr>
          </a:p>
        </p:txBody>
      </p:sp>
      <p:sp>
        <p:nvSpPr>
          <p:cNvPr id="156675"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56676"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u="sng" smtClean="0">
                <a:latin typeface="Arial" pitchFamily="34" charset="0"/>
              </a:rPr>
              <a:t>Trainers Notes:</a:t>
            </a:r>
            <a:r>
              <a:rPr lang="en-US" b="1" smtClean="0">
                <a:latin typeface="Arial" pitchFamily="34" charset="0"/>
              </a:rPr>
              <a:t> Changing the topic  - Will be focusing on writing with a prompt.</a:t>
            </a:r>
            <a:r>
              <a:rPr lang="en-US" smtClean="0">
                <a:latin typeface="Times New Roman" pitchFamily="18" charset="0"/>
              </a:rPr>
              <a:t> Can’t stress enough that writing from a prompt …. The purpose of this slide is to demonstrate what skills are needed for a student to respond to a prompt.</a:t>
            </a:r>
          </a:p>
          <a:p>
            <a:pPr eaLnBrk="1" hangingPunct="1"/>
            <a:r>
              <a:rPr lang="en-US" smtClean="0">
                <a:latin typeface="Times New Roman" pitchFamily="18" charset="0"/>
              </a:rPr>
              <a:t>Kids have got to be able to analyze a prompt.</a:t>
            </a:r>
          </a:p>
          <a:p>
            <a:pPr eaLnBrk="1" hangingPunct="1"/>
            <a:r>
              <a:rPr lang="en-US" smtClean="0">
                <a:latin typeface="Times New Roman" pitchFamily="18" charset="0"/>
              </a:rPr>
              <a:t>Writing from a prompt very important</a:t>
            </a:r>
          </a:p>
          <a:p>
            <a:pPr eaLnBrk="1" hangingPunct="1"/>
            <a:r>
              <a:rPr lang="en-US" smtClean="0">
                <a:latin typeface="Times New Roman" pitchFamily="18" charset="0"/>
              </a:rPr>
              <a:t>Having kids read prompt and circle words </a:t>
            </a:r>
          </a:p>
          <a:p>
            <a:pPr eaLnBrk="1" hangingPunct="1">
              <a:buFontTx/>
              <a:buChar char="•"/>
            </a:pPr>
            <a:r>
              <a:rPr lang="en-US" smtClean="0">
                <a:latin typeface="Times New Roman" pitchFamily="18" charset="0"/>
              </a:rPr>
              <a:t>Read this slide aloud.  </a:t>
            </a:r>
          </a:p>
          <a:p>
            <a:pPr eaLnBrk="1" hangingPunct="1">
              <a:buFontTx/>
              <a:buChar char="•"/>
            </a:pPr>
            <a:r>
              <a:rPr lang="en-US" smtClean="0">
                <a:latin typeface="Times New Roman" pitchFamily="18" charset="0"/>
              </a:rPr>
              <a:t>Also point out Tool 4-3a.  It shows that there are different prompts for story and information writing.</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p:txBody>
          <a:bodyPr/>
          <a:lstStyle/>
          <a:p>
            <a:pPr>
              <a:defRPr/>
            </a:pPr>
            <a:fld id="{A1FE4A9D-17CD-48F9-8C28-976A95591AAB}" type="slidenum">
              <a:rPr lang="en-US" smtClean="0">
                <a:latin typeface="Arial" pitchFamily="34" charset="0"/>
              </a:rPr>
              <a:pPr>
                <a:defRPr/>
              </a:pPr>
              <a:t>21</a:t>
            </a:fld>
            <a:endParaRPr lang="en-US" smtClean="0">
              <a:latin typeface="Arial" pitchFamily="34" charset="0"/>
            </a:endParaRPr>
          </a:p>
        </p:txBody>
      </p:sp>
      <p:sp>
        <p:nvSpPr>
          <p:cNvPr id="157699"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57700"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u="sng" smtClean="0">
                <a:latin typeface="Arial" pitchFamily="34" charset="0"/>
              </a:rPr>
              <a:t>Trainers Notes:</a:t>
            </a:r>
            <a:r>
              <a:rPr lang="en-US" b="1" smtClean="0">
                <a:latin typeface="Times New Roman" pitchFamily="18" charset="0"/>
              </a:rPr>
              <a:t> </a:t>
            </a:r>
          </a:p>
          <a:p>
            <a:pPr eaLnBrk="1" hangingPunct="1">
              <a:buFontTx/>
              <a:buChar char="•"/>
            </a:pPr>
            <a:r>
              <a:rPr lang="en-US" smtClean="0">
                <a:latin typeface="Times New Roman" pitchFamily="18" charset="0"/>
              </a:rPr>
              <a:t>In this web, the student placed the topic in the center circle and attached are the details the writer wants to remember to mention.</a:t>
            </a:r>
          </a:p>
          <a:p>
            <a:pPr eaLnBrk="1" hangingPunct="1">
              <a:buFontTx/>
              <a:buChar char="•"/>
            </a:pPr>
            <a:r>
              <a:rPr lang="en-US" smtClean="0">
                <a:latin typeface="Times New Roman" pitchFamily="18" charset="0"/>
              </a:rPr>
              <a:t>Typically kids will write from 12:00 around the web.</a:t>
            </a:r>
          </a:p>
          <a:p>
            <a:pPr eaLnBrk="1" hangingPunct="1">
              <a:buFontTx/>
              <a:buChar char="•"/>
            </a:pPr>
            <a:r>
              <a:rPr lang="en-US" smtClean="0">
                <a:latin typeface="Times New Roman" pitchFamily="18" charset="0"/>
              </a:rPr>
              <a:t>Webbing is ok…. But no organization</a:t>
            </a:r>
          </a:p>
          <a:p>
            <a:pPr eaLnBrk="1" hangingPunct="1">
              <a:buFontTx/>
              <a:buChar char="•"/>
            </a:pPr>
            <a:r>
              <a:rPr lang="en-US" smtClean="0">
                <a:latin typeface="Times New Roman" pitchFamily="18" charset="0"/>
              </a:rPr>
              <a:t>Random writing</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p:txBody>
          <a:bodyPr/>
          <a:lstStyle/>
          <a:p>
            <a:pPr>
              <a:defRPr/>
            </a:pPr>
            <a:fld id="{52D88C33-CFEC-4885-AAC5-33ACEC3AAFAC}" type="slidenum">
              <a:rPr lang="en-US" smtClean="0">
                <a:latin typeface="Arial" pitchFamily="34" charset="0"/>
              </a:rPr>
              <a:pPr>
                <a:defRPr/>
              </a:pPr>
              <a:t>22</a:t>
            </a:fld>
            <a:endParaRPr lang="en-US" smtClean="0">
              <a:latin typeface="Arial" pitchFamily="34" charset="0"/>
            </a:endParaRPr>
          </a:p>
        </p:txBody>
      </p:sp>
      <p:sp>
        <p:nvSpPr>
          <p:cNvPr id="158723"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58724"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u="sng" smtClean="0">
                <a:latin typeface="Arial" pitchFamily="34" charset="0"/>
              </a:rPr>
              <a:t>Trainers Notes:</a:t>
            </a:r>
            <a:r>
              <a:rPr lang="en-US" b="1" smtClean="0">
                <a:latin typeface="Times New Roman" pitchFamily="18" charset="0"/>
              </a:rPr>
              <a:t> </a:t>
            </a:r>
          </a:p>
          <a:p>
            <a:pPr eaLnBrk="1" hangingPunct="1">
              <a:buFontTx/>
              <a:buChar char="•"/>
            </a:pPr>
            <a:r>
              <a:rPr lang="en-US" smtClean="0">
                <a:latin typeface="Times New Roman" pitchFamily="18" charset="0"/>
              </a:rPr>
              <a:t>This is the result of the web.</a:t>
            </a:r>
          </a:p>
          <a:p>
            <a:pPr eaLnBrk="1" hangingPunct="1">
              <a:buFontTx/>
              <a:buChar char="•"/>
            </a:pPr>
            <a:r>
              <a:rPr lang="en-US" smtClean="0">
                <a:latin typeface="Times New Roman" pitchFamily="18" charset="0"/>
              </a:rPr>
              <a:t> What do you think?  Well written?  Random?</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p:txBody>
          <a:bodyPr/>
          <a:lstStyle/>
          <a:p>
            <a:pPr>
              <a:defRPr/>
            </a:pPr>
            <a:fld id="{95632CDD-1BC5-468B-B69A-396CED7286DE}" type="slidenum">
              <a:rPr lang="en-US" smtClean="0">
                <a:latin typeface="Arial" pitchFamily="34" charset="0"/>
              </a:rPr>
              <a:pPr>
                <a:defRPr/>
              </a:pPr>
              <a:t>23</a:t>
            </a:fld>
            <a:endParaRPr lang="en-US" smtClean="0">
              <a:latin typeface="Arial" pitchFamily="34" charset="0"/>
            </a:endParaRPr>
          </a:p>
        </p:txBody>
      </p:sp>
      <p:sp>
        <p:nvSpPr>
          <p:cNvPr id="159747"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59748"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lvl="1" eaLnBrk="1" hangingPunct="1"/>
            <a:r>
              <a:rPr lang="en-US" b="1" u="sng" smtClean="0">
                <a:latin typeface="Arial" pitchFamily="34" charset="0"/>
              </a:rPr>
              <a:t>Trainers Notes:</a:t>
            </a:r>
            <a:r>
              <a:rPr lang="en-US" smtClean="0">
                <a:latin typeface="Times New Roman" pitchFamily="18" charset="0"/>
              </a:rPr>
              <a:t> </a:t>
            </a:r>
          </a:p>
          <a:p>
            <a:pPr lvl="1" eaLnBrk="1" hangingPunct="1"/>
            <a:r>
              <a:rPr lang="en-US" smtClean="0">
                <a:latin typeface="Times New Roman" pitchFamily="18" charset="0"/>
              </a:rPr>
              <a:t>Here is how the information from the web can be organized use the T-outline</a:t>
            </a:r>
          </a:p>
          <a:p>
            <a:pPr lvl="1" eaLnBrk="1" hangingPunct="1"/>
            <a:r>
              <a:rPr lang="en-US" smtClean="0">
                <a:latin typeface="Times New Roman" pitchFamily="18" charset="0"/>
              </a:rPr>
              <a:t>Topic</a:t>
            </a:r>
          </a:p>
          <a:p>
            <a:pPr lvl="1" eaLnBrk="1" hangingPunct="1"/>
            <a:r>
              <a:rPr lang="en-US" smtClean="0">
                <a:latin typeface="Times New Roman" pitchFamily="18" charset="0"/>
              </a:rPr>
              <a:t>Yellows—Key star ideas</a:t>
            </a:r>
          </a:p>
          <a:p>
            <a:pPr lvl="1" eaLnBrk="1" hangingPunct="1"/>
            <a:r>
              <a:rPr lang="en-US" smtClean="0">
                <a:latin typeface="Times New Roman" pitchFamily="18" charset="0"/>
              </a:rPr>
              <a:t>Red—explain</a:t>
            </a:r>
          </a:p>
          <a:p>
            <a:pPr lvl="1" eaLnBrk="1" hangingPunct="1"/>
            <a:r>
              <a:rPr lang="en-US" smtClean="0">
                <a:latin typeface="Times New Roman" pitchFamily="18" charset="0"/>
              </a:rPr>
              <a:t>Notice that there are dashes and dots.</a:t>
            </a:r>
          </a:p>
          <a:p>
            <a:pPr lvl="1" eaLnBrk="1" hangingPunct="1"/>
            <a:r>
              <a:rPr lang="en-US" smtClean="0">
                <a:latin typeface="Times New Roman" pitchFamily="18" charset="0"/>
              </a:rPr>
              <a:t>You can use paper instead of templates….especially with paper crunch</a:t>
            </a:r>
          </a:p>
          <a:p>
            <a:pPr lvl="1" eaLnBrk="1" hangingPunct="1"/>
            <a:endParaRPr lang="en-US" smtClean="0">
              <a:latin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p:txBody>
          <a:bodyPr/>
          <a:lstStyle/>
          <a:p>
            <a:pPr>
              <a:defRPr/>
            </a:pPr>
            <a:fld id="{C2FF31F3-EDE8-4641-99BD-3123C54A7C14}" type="slidenum">
              <a:rPr lang="en-US" smtClean="0">
                <a:latin typeface="Arial" pitchFamily="34" charset="0"/>
              </a:rPr>
              <a:pPr>
                <a:defRPr/>
              </a:pPr>
              <a:t>24</a:t>
            </a:fld>
            <a:endParaRPr lang="en-US" smtClean="0">
              <a:latin typeface="Arial" pitchFamily="34" charset="0"/>
            </a:endParaRPr>
          </a:p>
        </p:txBody>
      </p:sp>
      <p:sp>
        <p:nvSpPr>
          <p:cNvPr id="160771"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60772"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u="sng" smtClean="0">
                <a:latin typeface="Arial" pitchFamily="34" charset="0"/>
              </a:rPr>
              <a:t>Trainers Notes:</a:t>
            </a:r>
            <a:r>
              <a:rPr lang="en-US" b="1" smtClean="0">
                <a:latin typeface="Times New Roman" pitchFamily="18" charset="0"/>
              </a:rPr>
              <a:t> </a:t>
            </a:r>
          </a:p>
          <a:p>
            <a:pPr eaLnBrk="1" hangingPunct="1">
              <a:buFontTx/>
              <a:buChar char="•"/>
            </a:pPr>
            <a:r>
              <a:rPr lang="en-US" smtClean="0">
                <a:latin typeface="Times New Roman" pitchFamily="18" charset="0"/>
              </a:rPr>
              <a:t>This is the result of the web.</a:t>
            </a:r>
          </a:p>
          <a:p>
            <a:pPr eaLnBrk="1" hangingPunct="1">
              <a:buFontTx/>
              <a:buChar char="•"/>
            </a:pPr>
            <a:r>
              <a:rPr lang="en-US" smtClean="0">
                <a:latin typeface="Times New Roman" pitchFamily="18" charset="0"/>
              </a:rPr>
              <a:t> What do you think?  Well written?  Random?</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p:spPr>
        <p:txBody>
          <a:bodyPr/>
          <a:lstStyle/>
          <a:p>
            <a:r>
              <a:rPr lang="en-US" smtClean="0"/>
              <a:t>This tool found in the tool kit can be used to organize the process for story/narrative writing.</a:t>
            </a:r>
          </a:p>
          <a:p>
            <a:endParaRPr lang="en-US" smtClean="0"/>
          </a:p>
          <a:p>
            <a:r>
              <a:rPr lang="en-US" smtClean="0"/>
              <a:t>Red-6-6a</a:t>
            </a:r>
          </a:p>
          <a:p>
            <a:r>
              <a:rPr lang="en-US" smtClean="0"/>
              <a:t>Green – Section 6-6a</a:t>
            </a:r>
          </a:p>
        </p:txBody>
      </p:sp>
      <p:sp>
        <p:nvSpPr>
          <p:cNvPr id="40964" name="Slide Number Placeholder 3"/>
          <p:cNvSpPr>
            <a:spLocks noGrp="1"/>
          </p:cNvSpPr>
          <p:nvPr>
            <p:ph type="sldNum" sz="quarter" idx="5"/>
          </p:nvPr>
        </p:nvSpPr>
        <p:spPr>
          <a:noFill/>
        </p:spPr>
        <p:txBody>
          <a:bodyPr/>
          <a:lstStyle/>
          <a:p>
            <a:fld id="{42A2A4DD-AD28-4253-8147-41C3F1BB7C43}" type="slidenum">
              <a:rPr lang="en-US" smtClean="0"/>
              <a:pPr/>
              <a:t>26</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p:txBody>
          <a:bodyPr/>
          <a:lstStyle/>
          <a:p>
            <a:pPr>
              <a:defRPr/>
            </a:pPr>
            <a:fld id="{4A00F097-0C8C-44ED-8157-9F3CF63A6ECF}" type="slidenum">
              <a:rPr lang="en-US" smtClean="0">
                <a:latin typeface="Arial" pitchFamily="34" charset="0"/>
              </a:rPr>
              <a:pPr>
                <a:defRPr/>
              </a:pPr>
              <a:t>7</a:t>
            </a:fld>
            <a:endParaRPr lang="en-US" smtClean="0">
              <a:latin typeface="Arial" pitchFamily="34" charset="0"/>
            </a:endParaRPr>
          </a:p>
        </p:txBody>
      </p:sp>
      <p:sp>
        <p:nvSpPr>
          <p:cNvPr id="144387"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44388"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sz="1100" b="1" u="sng" smtClean="0">
                <a:latin typeface="Times New Roman" pitchFamily="18" charset="0"/>
              </a:rPr>
              <a:t>Trainers Notes:</a:t>
            </a:r>
            <a:r>
              <a:rPr lang="en-US" sz="1100" b="1" smtClean="0">
                <a:latin typeface="Times New Roman" pitchFamily="18" charset="0"/>
              </a:rPr>
              <a:t> Training packet page 2</a:t>
            </a:r>
          </a:p>
          <a:p>
            <a:pPr eaLnBrk="1" hangingPunct="1"/>
            <a:r>
              <a:rPr lang="en-US" sz="1100" b="1" smtClean="0">
                <a:latin typeface="Times New Roman" pitchFamily="18" charset="0"/>
              </a:rPr>
              <a:t>If you were to ask your students right now about different kinds of text what would they tell you?</a:t>
            </a:r>
          </a:p>
          <a:p>
            <a:pPr eaLnBrk="1" hangingPunct="1"/>
            <a:r>
              <a:rPr lang="en-US" sz="1100" b="1" smtClean="0">
                <a:latin typeface="Times New Roman" pitchFamily="18" charset="0"/>
              </a:rPr>
              <a:t>Kids need to hear coming language</a:t>
            </a:r>
          </a:p>
          <a:p>
            <a:pPr eaLnBrk="1" hangingPunct="1"/>
            <a:r>
              <a:rPr lang="en-US" sz="1100" b="1" smtClean="0">
                <a:latin typeface="Times New Roman" pitchFamily="18" charset="0"/>
              </a:rPr>
              <a:t>Terms used in K-12</a:t>
            </a:r>
          </a:p>
          <a:p>
            <a:pPr eaLnBrk="1" hangingPunct="1"/>
            <a:r>
              <a:rPr lang="en-US" sz="1100" b="1" smtClean="0">
                <a:latin typeface="Times New Roman" pitchFamily="18" charset="0"/>
              </a:rPr>
              <a:t>On your Teacher Packet page they have included more terms…..  This is a tool that you have</a:t>
            </a:r>
          </a:p>
          <a:p>
            <a:pPr eaLnBrk="1" hangingPunct="1"/>
            <a:r>
              <a:rPr lang="en-US" sz="1100" b="1" smtClean="0">
                <a:latin typeface="Times New Roman" pitchFamily="18" charset="0"/>
              </a:rPr>
              <a:t>“Secrets”  There are no secrets in Expository writing…..your topic sentence tells you exactly what is going to happen</a:t>
            </a:r>
          </a:p>
          <a:p>
            <a:pPr eaLnBrk="1" hangingPunct="1"/>
            <a:r>
              <a:rPr lang="en-US" sz="1100" b="1" smtClean="0">
                <a:latin typeface="Times New Roman" pitchFamily="18" charset="0"/>
              </a:rPr>
              <a:t>In Narrative writing often there are secrets….you grab the readers attention in beginning</a:t>
            </a:r>
          </a:p>
          <a:p>
            <a:pPr eaLnBrk="1" hangingPunct="1"/>
            <a:endParaRPr lang="en-US" sz="1100" b="1" smtClean="0">
              <a:latin typeface="Times New Roman" pitchFamily="18" charset="0"/>
            </a:endParaRPr>
          </a:p>
          <a:p>
            <a:pPr eaLnBrk="1" hangingPunct="1"/>
            <a:r>
              <a:rPr lang="en-US" sz="1100" b="1" smtClean="0">
                <a:latin typeface="Times New Roman" pitchFamily="18" charset="0"/>
              </a:rPr>
              <a:t>Option:  </a:t>
            </a:r>
            <a:r>
              <a:rPr lang="en-US" sz="1100" smtClean="0">
                <a:latin typeface="Times New Roman" pitchFamily="18" charset="0"/>
              </a:rPr>
              <a:t>Instead of using slide – have participants fold paper in half.  On one side mark for narrative and the other side for expository.  Have participants fill in their papers as you discuss the organization of each. </a:t>
            </a:r>
          </a:p>
          <a:p>
            <a:pPr eaLnBrk="1" hangingPunct="1"/>
            <a:endParaRPr lang="en-US" sz="1100" smtClean="0">
              <a:latin typeface="Times New Roman" pitchFamily="18" charset="0"/>
            </a:endParaRPr>
          </a:p>
          <a:p>
            <a:pPr eaLnBrk="1" hangingPunct="1">
              <a:buFontTx/>
              <a:buChar char="•"/>
            </a:pPr>
            <a:r>
              <a:rPr lang="en-US" sz="1100" smtClean="0">
                <a:latin typeface="Times New Roman" pitchFamily="18" charset="0"/>
              </a:rPr>
              <a:t>As we think about terminology, it’s important to consider the organizational structure of each type of writing.  Looking over the remaining terms from your Training Packet, what terms indicate organization – a sequence of events (narrative writing) and main ideas (expository writing)?</a:t>
            </a:r>
          </a:p>
          <a:p>
            <a:pPr eaLnBrk="1" hangingPunct="1">
              <a:buFontTx/>
              <a:buChar char="•"/>
            </a:pPr>
            <a:r>
              <a:rPr lang="en-US" sz="1100" smtClean="0">
                <a:latin typeface="Times New Roman" pitchFamily="18" charset="0"/>
              </a:rPr>
              <a:t>Ask participants to share their ideas.</a:t>
            </a:r>
          </a:p>
          <a:p>
            <a:pPr eaLnBrk="1" hangingPunct="1">
              <a:buFontTx/>
              <a:buChar char="•"/>
            </a:pPr>
            <a:r>
              <a:rPr lang="en-US" sz="1100" smtClean="0">
                <a:latin typeface="Times New Roman" pitchFamily="18" charset="0"/>
              </a:rPr>
              <a:t>When it comes to narrative writing, the organizational structure of text follows a beginning – middle – end sequence (click).  </a:t>
            </a:r>
          </a:p>
          <a:p>
            <a:pPr eaLnBrk="1" hangingPunct="1">
              <a:buFontTx/>
              <a:buChar char="•"/>
            </a:pPr>
            <a:r>
              <a:rPr lang="en-US" sz="1100" smtClean="0">
                <a:latin typeface="Times New Roman" pitchFamily="18" charset="0"/>
              </a:rPr>
              <a:t>For expository writing, the text is not a sequence of events, but rather an introduction – body – conclusion organization (click).</a:t>
            </a:r>
          </a:p>
          <a:p>
            <a:pPr eaLnBrk="1" hangingPunct="1">
              <a:buFontTx/>
              <a:buChar char="•"/>
            </a:pPr>
            <a:r>
              <a:rPr lang="en-US" sz="1100" smtClean="0">
                <a:latin typeface="Times New Roman" pitchFamily="18" charset="0"/>
              </a:rPr>
              <a:t>Give participants a few minutes to cut out beginning, middle, end and introduction, body and conclusion terms.</a:t>
            </a:r>
          </a:p>
          <a:p>
            <a:pPr eaLnBrk="1" hangingPunct="1">
              <a:buFontTx/>
              <a:buChar char="•"/>
            </a:pPr>
            <a:r>
              <a:rPr lang="en-US" sz="1100" smtClean="0">
                <a:latin typeface="Times New Roman" pitchFamily="18" charset="0"/>
              </a:rPr>
              <a:t>As we analyze text, we begin to realize just how different a story beginning is from an expository introduction, or a story ending is from a conclusion.</a:t>
            </a:r>
          </a:p>
          <a:p>
            <a:pPr eaLnBrk="1" hangingPunct="1">
              <a:buFontTx/>
              <a:buChar char="•"/>
            </a:pPr>
            <a:r>
              <a:rPr lang="en-US" sz="1100" smtClean="0">
                <a:latin typeface="Times New Roman" pitchFamily="18" charset="0"/>
              </a:rPr>
              <a:t>Once again, consider the texts, A Shocker on Shock Street and Spanish Explorers.</a:t>
            </a:r>
          </a:p>
          <a:p>
            <a:pPr eaLnBrk="1" hangingPunct="1">
              <a:buFontTx/>
              <a:buChar char="•"/>
            </a:pPr>
            <a:endParaRPr lang="en-US" sz="1100" smtClean="0">
              <a:latin typeface="Times New Roman" pitchFamily="18" charset="0"/>
            </a:endParaRPr>
          </a:p>
          <a:p>
            <a:pPr eaLnBrk="1" hangingPunct="1">
              <a:buFontTx/>
              <a:buChar char="•"/>
            </a:pPr>
            <a:endParaRPr lang="en-US" sz="1100" smtClean="0">
              <a:latin typeface="Arial" pitchFamily="34" charset="0"/>
            </a:endParaRPr>
          </a:p>
          <a:p>
            <a:pPr eaLnBrk="1" hangingPunct="1">
              <a:buFontTx/>
              <a:buChar char="•"/>
            </a:pPr>
            <a:endParaRPr lang="en-US" sz="1100" smtClean="0">
              <a:latin typeface="Times New Roman" pitchFamily="18" charset="0"/>
            </a:endParaRPr>
          </a:p>
          <a:p>
            <a:pPr eaLnBrk="1" hangingPunct="1"/>
            <a:endParaRPr lang="en-US" sz="1100" smtClean="0">
              <a:latin typeface="Times New Roman" pitchFamily="18" charset="0"/>
            </a:endParaRPr>
          </a:p>
          <a:p>
            <a:pPr eaLnBrk="1" hangingPunct="1"/>
            <a:endParaRPr lang="en-US" sz="1100" smtClean="0">
              <a:latin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a:noFill/>
        </p:spPr>
        <p:txBody>
          <a:bodyPr/>
          <a:lstStyle/>
          <a:p>
            <a:r>
              <a:rPr lang="en-US" smtClean="0"/>
              <a:t>Step Up to Writing Local Capacity Building Workshop Training Script</a:t>
            </a:r>
          </a:p>
        </p:txBody>
      </p:sp>
      <p:sp>
        <p:nvSpPr>
          <p:cNvPr id="41987" name="Rectangle 5"/>
          <p:cNvSpPr>
            <a:spLocks noChangeArrowheads="1" noTextEdit="1"/>
          </p:cNvSpPr>
          <p:nvPr>
            <p:ph type="sldImg"/>
          </p:nvPr>
        </p:nvSpPr>
        <p:spPr>
          <a:ln/>
        </p:spPr>
      </p:sp>
      <p:sp>
        <p:nvSpPr>
          <p:cNvPr id="41988" name="Rectangle 6"/>
          <p:cNvSpPr>
            <a:spLocks noGrp="1" noChangeArrowheads="1"/>
          </p:cNvSpPr>
          <p:nvPr>
            <p:ph type="body" idx="1"/>
          </p:nvPr>
        </p:nvSpPr>
        <p:spPr>
          <a:noFill/>
          <a:ln/>
        </p:spPr>
        <p:txBody>
          <a:bodyPr/>
          <a:lstStyle/>
          <a:p>
            <a:pPr eaLnBrk="1" hangingPunct="1"/>
            <a:r>
              <a:rPr lang="en-US" b="1" i="1" smtClean="0"/>
              <a:t>Script:</a:t>
            </a:r>
          </a:p>
          <a:p>
            <a:pPr eaLnBrk="1" hangingPunct="1"/>
            <a:r>
              <a:rPr lang="en-US" smtClean="0"/>
              <a:t>Students love to write stories. However, as many of us have seen, the kids start writing with no plan. Ten pages later, not only have they not finished the “adventure” they are writing about, nothing has actually happened!</a:t>
            </a:r>
          </a:p>
          <a:p>
            <a:pPr eaLnBrk="1" hangingPunct="1"/>
            <a:r>
              <a:rPr lang="en-US" smtClean="0"/>
              <a:t>The key to success was to help students plan out and pace their stories.</a:t>
            </a:r>
          </a:p>
          <a:p>
            <a:pPr eaLnBrk="1" hangingPunct="1"/>
            <a:endParaRPr lang="en-US" smtClean="0"/>
          </a:p>
          <a:p>
            <a:pPr eaLnBrk="1" hangingPunct="1"/>
            <a:r>
              <a:rPr lang="en-US" smtClean="0"/>
              <a:t>Here is how an elementary student used a graphic organizer to plan her story.</a:t>
            </a:r>
          </a:p>
          <a:p>
            <a:pPr eaLnBrk="1" hangingPunct="1"/>
            <a:endParaRPr lang="en-US" smtClean="0"/>
          </a:p>
          <a:p>
            <a:pPr eaLnBrk="1" hangingPunct="1"/>
            <a:r>
              <a:rPr lang="en-US" b="1" i="1" smtClean="0"/>
              <a:t>Explain how the student draws her picture, establishing setting and characters. Then, to the right, she jotted notes. She progressed to the events of the story by drawing and jotting notes. Finally, she drew the conclusion and wrote her notes.</a:t>
            </a:r>
          </a:p>
          <a:p>
            <a:pPr eaLnBrk="1" hangingPunct="1"/>
            <a:endParaRPr lang="en-US" b="1" i="1"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a:noFill/>
        </p:spPr>
        <p:txBody>
          <a:bodyPr/>
          <a:lstStyle/>
          <a:p>
            <a:r>
              <a:rPr lang="en-US" smtClean="0"/>
              <a:t>Step Up to Writing Local Capacity Building Workshop Training Script</a:t>
            </a:r>
          </a:p>
        </p:txBody>
      </p:sp>
      <p:sp>
        <p:nvSpPr>
          <p:cNvPr id="44035" name="Rectangle 5"/>
          <p:cNvSpPr>
            <a:spLocks noChangeArrowheads="1" noTextEdit="1"/>
          </p:cNvSpPr>
          <p:nvPr>
            <p:ph type="sldImg"/>
          </p:nvPr>
        </p:nvSpPr>
        <p:spPr>
          <a:ln/>
        </p:spPr>
      </p:sp>
      <p:sp>
        <p:nvSpPr>
          <p:cNvPr id="44036" name="Rectangle 6"/>
          <p:cNvSpPr>
            <a:spLocks noGrp="1" noChangeArrowheads="1"/>
          </p:cNvSpPr>
          <p:nvPr>
            <p:ph type="body" idx="1"/>
          </p:nvPr>
        </p:nvSpPr>
        <p:spPr>
          <a:noFill/>
          <a:ln/>
        </p:spPr>
        <p:txBody>
          <a:bodyPr/>
          <a:lstStyle/>
          <a:p>
            <a:pPr marL="228600" indent="-228600" eaLnBrk="1" hangingPunct="1">
              <a:buFontTx/>
              <a:buAutoNum type="arabicPeriod"/>
            </a:pPr>
            <a:r>
              <a:rPr lang="en-US" b="1" i="1" dirty="0" smtClean="0"/>
              <a:t>Stress the where- the setting where the story narrative will take place  (click)</a:t>
            </a:r>
          </a:p>
          <a:p>
            <a:pPr marL="228600" indent="-228600" eaLnBrk="1" hangingPunct="1">
              <a:buFontTx/>
              <a:buAutoNum type="arabicPeriod"/>
            </a:pPr>
            <a:r>
              <a:rPr lang="en-US" b="1" i="1" dirty="0" smtClean="0"/>
              <a:t>Stress the when- the time, the day, the week and so on</a:t>
            </a:r>
          </a:p>
          <a:p>
            <a:pPr marL="228600" indent="-228600" eaLnBrk="1" hangingPunct="1">
              <a:buFontTx/>
              <a:buAutoNum type="arabicPeriod"/>
            </a:pPr>
            <a:r>
              <a:rPr lang="en-US" b="1" i="1" dirty="0" smtClean="0"/>
              <a:t>Using a strong action verb to grab the reader’s attention</a:t>
            </a:r>
          </a:p>
          <a:p>
            <a:pPr marL="228600" indent="-228600" eaLnBrk="1" hangingPunct="1">
              <a:buFontTx/>
              <a:buAutoNum type="arabicPeriod"/>
            </a:pPr>
            <a:r>
              <a:rPr lang="en-US" b="1" i="1" dirty="0" smtClean="0"/>
              <a:t>Introducing a major or minor character (or characters) in the story/narrative.</a:t>
            </a:r>
          </a:p>
          <a:p>
            <a:pPr marL="228600" indent="-228600" eaLnBrk="1" hangingPunct="1">
              <a:buFontTx/>
              <a:buAutoNum type="arabicPeriod"/>
            </a:pPr>
            <a:r>
              <a:rPr lang="en-US" b="1" i="1" dirty="0" smtClean="0"/>
              <a:t>Make an interesting comment-a comment that makes the reader wonder or draws the reading into the story/narrative.</a:t>
            </a:r>
          </a:p>
          <a:p>
            <a:pPr marL="228600" indent="-228600" eaLnBrk="1" hangingPunct="1">
              <a:buFontTx/>
              <a:buAutoNum type="arabicPeriod"/>
            </a:pPr>
            <a:r>
              <a:rPr lang="en-US" b="1" i="1" dirty="0" smtClean="0"/>
              <a:t>Presenting a short dialogue between characters .</a:t>
            </a:r>
          </a:p>
          <a:p>
            <a:pPr marL="228600" indent="-228600" eaLnBrk="1" hangingPunct="1">
              <a:buFontTx/>
              <a:buAutoNum type="arabicPeriod"/>
            </a:pPr>
            <a:endParaRPr lang="en-US" b="1" i="1" dirty="0" smtClean="0"/>
          </a:p>
          <a:p>
            <a:pPr marL="228600" indent="-228600" eaLnBrk="1" hangingPunct="1"/>
            <a:r>
              <a:rPr lang="en-US" b="1" i="1" dirty="0" smtClean="0"/>
              <a:t>Assignment: Choose one of these story starters and use tools 6-7F to do your quick sketch and quick notes.</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a:noFill/>
        </p:spPr>
        <p:txBody>
          <a:bodyPr/>
          <a:lstStyle/>
          <a:p>
            <a:r>
              <a:rPr lang="en-US" smtClean="0"/>
              <a:t>Step Up to Writing Local Capacity Building Workshop Training Script</a:t>
            </a:r>
          </a:p>
        </p:txBody>
      </p:sp>
      <p:sp>
        <p:nvSpPr>
          <p:cNvPr id="45059" name="Rectangle 5"/>
          <p:cNvSpPr>
            <a:spLocks noChangeArrowheads="1" noTextEdit="1"/>
          </p:cNvSpPr>
          <p:nvPr>
            <p:ph type="sldImg"/>
          </p:nvPr>
        </p:nvSpPr>
        <p:spPr>
          <a:ln/>
        </p:spPr>
      </p:sp>
      <p:sp>
        <p:nvSpPr>
          <p:cNvPr id="45060" name="Rectangle 6"/>
          <p:cNvSpPr>
            <a:spLocks noGrp="1" noChangeArrowheads="1"/>
          </p:cNvSpPr>
          <p:nvPr>
            <p:ph type="body" idx="1"/>
          </p:nvPr>
        </p:nvSpPr>
        <p:spPr>
          <a:noFill/>
          <a:ln/>
        </p:spPr>
        <p:txBody>
          <a:bodyPr/>
          <a:lstStyle/>
          <a:p>
            <a:pPr marL="228600" indent="-228600" eaLnBrk="1" hangingPunct="1"/>
            <a:r>
              <a:rPr lang="en-US" b="1" i="1" smtClean="0"/>
              <a:t>Here are additional story starters.</a:t>
            </a:r>
          </a:p>
          <a:p>
            <a:pPr marL="228600" indent="-228600" eaLnBrk="1" hangingPunct="1"/>
            <a:endParaRPr lang="en-US" b="1" i="1" smtClean="0"/>
          </a:p>
          <a:p>
            <a:pPr marL="228600" indent="-228600" eaLnBrk="1" hangingPunct="1"/>
            <a:r>
              <a:rPr lang="en-US" b="1" i="1" smtClean="0"/>
              <a:t>Using Tool 6-12- write an interesting beginning for your story</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p:spPr>
        <p:txBody>
          <a:bodyPr/>
          <a:lstStyle/>
          <a:p>
            <a:pPr marL="228600" indent="-228600">
              <a:buFontTx/>
              <a:buAutoNum type="arabicPeriod"/>
            </a:pPr>
            <a:r>
              <a:rPr lang="en-US" b="1" smtClean="0"/>
              <a:t>Tools Red and Green 6-15a&amp;b, 6-16a,b,c</a:t>
            </a:r>
          </a:p>
          <a:p>
            <a:pPr marL="228600" indent="-228600">
              <a:buFontTx/>
              <a:buAutoNum type="arabicPeriod"/>
            </a:pPr>
            <a:r>
              <a:rPr lang="en-US" smtClean="0"/>
              <a:t>Can be called “connector” or signal words. Transitions connect the events in the story. They signal a change in action.</a:t>
            </a:r>
          </a:p>
          <a:p>
            <a:pPr marL="228600" indent="-228600">
              <a:buFontTx/>
              <a:buAutoNum type="arabicPeriod"/>
            </a:pPr>
            <a:endParaRPr lang="en-US" smtClean="0"/>
          </a:p>
          <a:p>
            <a:pPr marL="228600" indent="-228600">
              <a:buFontTx/>
              <a:buAutoNum type="arabicPeriod"/>
            </a:pPr>
            <a:r>
              <a:rPr lang="en-US" smtClean="0"/>
              <a:t>Often start paragraphs, but are not needed at every paragraph. They are easy to spot at the beginning of a paragraph, but are only used as needed to move the story along.</a:t>
            </a:r>
          </a:p>
          <a:p>
            <a:pPr marL="228600" indent="-228600">
              <a:buFontTx/>
              <a:buAutoNum type="arabicPeriod"/>
            </a:pPr>
            <a:endParaRPr lang="en-US" smtClean="0"/>
          </a:p>
          <a:p>
            <a:pPr marL="228600" indent="-228600">
              <a:buFontTx/>
              <a:buAutoNum type="arabicPeriod"/>
            </a:pPr>
            <a:r>
              <a:rPr lang="en-US" smtClean="0"/>
              <a:t>Are used to indicate a change of time or place and show the sequence of events.</a:t>
            </a:r>
          </a:p>
          <a:p>
            <a:pPr marL="228600" indent="-228600">
              <a:buFontTx/>
              <a:buAutoNum type="arabicPeriod"/>
            </a:pPr>
            <a:endParaRPr lang="en-US" smtClean="0"/>
          </a:p>
          <a:p>
            <a:pPr marL="228600" indent="-228600">
              <a:buFontTx/>
              <a:buAutoNum type="arabicPeriod"/>
            </a:pPr>
            <a:r>
              <a:rPr lang="en-US" smtClean="0"/>
              <a:t>Can be found in lots of stories.</a:t>
            </a:r>
          </a:p>
          <a:p>
            <a:pPr marL="228600" indent="-228600">
              <a:buFontTx/>
              <a:buAutoNum type="arabicPeriod"/>
            </a:pPr>
            <a:endParaRPr lang="en-US" smtClean="0"/>
          </a:p>
          <a:p>
            <a:pPr marL="228600" indent="-228600">
              <a:buFontTx/>
              <a:buAutoNum type="arabicPeriod"/>
            </a:pPr>
            <a:r>
              <a:rPr lang="en-US" smtClean="0"/>
              <a:t>Help writers develop a story.</a:t>
            </a:r>
          </a:p>
          <a:p>
            <a:pPr marL="228600" indent="-228600">
              <a:buFontTx/>
              <a:buAutoNum type="arabicPeriod"/>
            </a:pPr>
            <a:endParaRPr lang="en-US" smtClean="0"/>
          </a:p>
          <a:p>
            <a:pPr marL="228600" indent="-228600">
              <a:buFontTx/>
              <a:buAutoNum type="arabicPeriod"/>
            </a:pPr>
            <a:r>
              <a:rPr lang="en-US" smtClean="0"/>
              <a:t>Are different from transitions for expository/information transitions. </a:t>
            </a:r>
          </a:p>
          <a:p>
            <a:pPr marL="228600" indent="-228600">
              <a:buFontTx/>
              <a:buAutoNum type="arabicPeriod"/>
            </a:pPr>
            <a:endParaRPr lang="en-US" smtClean="0"/>
          </a:p>
        </p:txBody>
      </p:sp>
      <p:sp>
        <p:nvSpPr>
          <p:cNvPr id="46084" name="Slide Number Placeholder 3"/>
          <p:cNvSpPr>
            <a:spLocks noGrp="1"/>
          </p:cNvSpPr>
          <p:nvPr>
            <p:ph type="sldNum" sz="quarter" idx="5"/>
          </p:nvPr>
        </p:nvSpPr>
        <p:spPr>
          <a:noFill/>
        </p:spPr>
        <p:txBody>
          <a:bodyPr/>
          <a:lstStyle/>
          <a:p>
            <a:fld id="{86470F20-2FCB-47BA-96D4-14E3B2246E18}" type="slidenum">
              <a:rPr lang="en-US" smtClean="0"/>
              <a:pPr/>
              <a:t>31</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a:noFill/>
        </p:spPr>
        <p:txBody>
          <a:bodyPr/>
          <a:lstStyle/>
          <a:p>
            <a:r>
              <a:rPr lang="en-US" smtClean="0"/>
              <a:t>Step Up to Writing Local Capacity Building Workshop Training Script</a:t>
            </a:r>
          </a:p>
        </p:txBody>
      </p:sp>
      <p:sp>
        <p:nvSpPr>
          <p:cNvPr id="49155" name="Rectangle 5"/>
          <p:cNvSpPr>
            <a:spLocks noChangeArrowheads="1" noTextEdit="1"/>
          </p:cNvSpPr>
          <p:nvPr>
            <p:ph type="sldImg"/>
          </p:nvPr>
        </p:nvSpPr>
        <p:spPr>
          <a:ln/>
        </p:spPr>
      </p:sp>
      <p:sp>
        <p:nvSpPr>
          <p:cNvPr id="49156" name="Rectangle 6"/>
          <p:cNvSpPr>
            <a:spLocks noGrp="1" noChangeArrowheads="1"/>
          </p:cNvSpPr>
          <p:nvPr>
            <p:ph type="body" idx="1"/>
          </p:nvPr>
        </p:nvSpPr>
        <p:spPr>
          <a:noFill/>
          <a:ln/>
        </p:spPr>
        <p:txBody>
          <a:bodyPr/>
          <a:lstStyle/>
          <a:p>
            <a:pPr marL="228600" indent="-228600" eaLnBrk="1" hangingPunct="1"/>
            <a:r>
              <a:rPr lang="en-US" b="1" i="1" dirty="0" smtClean="0"/>
              <a:t>Students learn about endings by reading, hearing and analyzing many story endings. They know that there is more to an ending than writing The End, but they are often unsure about how to finish their stories. Use this strategy to demonstrate endings for stories and narratives.</a:t>
            </a:r>
          </a:p>
          <a:p>
            <a:pPr marL="228600" indent="-228600" eaLnBrk="1" hangingPunct="1"/>
            <a:r>
              <a:rPr lang="en-US" b="1" i="1" dirty="0" smtClean="0"/>
              <a:t>It helps to practice writing endings to stories.</a:t>
            </a:r>
          </a:p>
          <a:p>
            <a:pPr marL="228600" indent="-228600" eaLnBrk="1" hangingPunct="1">
              <a:buFontTx/>
              <a:buAutoNum type="arabicPeriod"/>
            </a:pPr>
            <a:r>
              <a:rPr lang="en-US" b="1" i="1" dirty="0" smtClean="0"/>
              <a:t>Note a feeling</a:t>
            </a:r>
          </a:p>
          <a:p>
            <a:pPr marL="228600" indent="-228600" eaLnBrk="1" hangingPunct="1">
              <a:buFontTx/>
              <a:buAutoNum type="arabicPeriod"/>
            </a:pPr>
            <a:r>
              <a:rPr lang="en-US" b="1" i="1" dirty="0" smtClean="0"/>
              <a:t>Remember a character   </a:t>
            </a:r>
          </a:p>
          <a:p>
            <a:pPr marL="228600" indent="-228600" eaLnBrk="1" hangingPunct="1">
              <a:buFontTx/>
              <a:buAutoNum type="arabicPeriod"/>
            </a:pPr>
            <a:r>
              <a:rPr lang="en-US" b="1" i="1" dirty="0" smtClean="0"/>
              <a:t>Think about the story</a:t>
            </a:r>
          </a:p>
          <a:p>
            <a:pPr marL="228600" indent="-228600" eaLnBrk="1" hangingPunct="1">
              <a:buFontTx/>
              <a:buAutoNum type="arabicPeriod"/>
            </a:pPr>
            <a:r>
              <a:rPr lang="en-US" b="1" i="1" dirty="0" smtClean="0"/>
              <a:t>Get to the point </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endParaRPr lang="en-US" smtClean="0"/>
          </a:p>
        </p:txBody>
      </p:sp>
      <p:sp>
        <p:nvSpPr>
          <p:cNvPr id="51204" name="Slide Number Placeholder 3"/>
          <p:cNvSpPr>
            <a:spLocks noGrp="1"/>
          </p:cNvSpPr>
          <p:nvPr>
            <p:ph type="sldNum" sz="quarter" idx="5"/>
          </p:nvPr>
        </p:nvSpPr>
        <p:spPr>
          <a:noFill/>
        </p:spPr>
        <p:txBody>
          <a:bodyPr/>
          <a:lstStyle/>
          <a:p>
            <a:fld id="{7457B353-D52C-4228-9960-68DB859BC2BA}" type="slidenum">
              <a:rPr lang="en-US" smtClean="0"/>
              <a:pPr/>
              <a:t>34</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3DE78D8E-5546-4B57-A291-E6FCBA77690B}" type="slidenum">
              <a:rPr lang="en-US" smtClean="0"/>
              <a:pPr/>
              <a:t>35</a:t>
            </a:fld>
            <a:endParaRPr lang="en-US" smtClean="0"/>
          </a:p>
        </p:txBody>
      </p:sp>
      <p:sp>
        <p:nvSpPr>
          <p:cNvPr id="52227" name="Rectangle 2"/>
          <p:cNvSpPr>
            <a:spLocks noRot="1" noChangeArrowheads="1" noTextEdit="1"/>
          </p:cNvSpPr>
          <p:nvPr>
            <p:ph type="sldImg"/>
          </p:nvPr>
        </p:nvSpPr>
        <p:spPr>
          <a:xfrm>
            <a:off x="1617663" y="892175"/>
            <a:ext cx="3702050" cy="2776538"/>
          </a:xfrm>
          <a:ln/>
        </p:spPr>
      </p:sp>
      <p:sp>
        <p:nvSpPr>
          <p:cNvPr id="52228" name="Rectangle 3"/>
          <p:cNvSpPr>
            <a:spLocks noGrp="1" noChangeArrowheads="1"/>
          </p:cNvSpPr>
          <p:nvPr>
            <p:ph type="body" idx="1"/>
          </p:nvPr>
        </p:nvSpPr>
        <p:spPr>
          <a:xfrm>
            <a:off x="480853" y="3766316"/>
            <a:ext cx="5956016" cy="5014325"/>
          </a:xfrm>
          <a:noFill/>
          <a:ln/>
        </p:spPr>
        <p:txBody>
          <a:bodyPr/>
          <a:lstStyle/>
          <a:p>
            <a:pPr eaLnBrk="1" hangingPunct="1"/>
            <a:r>
              <a:rPr lang="en-US" sz="1100" smtClean="0">
                <a:latin typeface="Times New Roman" pitchFamily="18" charset="0"/>
              </a:rPr>
              <a:t>The Personal Narrative combines features of Expository and Narrative writing strategies.</a:t>
            </a:r>
          </a:p>
          <a:p>
            <a:pPr eaLnBrk="1" hangingPunct="1"/>
            <a:endParaRPr lang="en-US" sz="1100" smtClean="0">
              <a:latin typeface="Times New Roman" pitchFamily="18" charset="0"/>
            </a:endParaRPr>
          </a:p>
          <a:p>
            <a:pPr eaLnBrk="1" hangingPunct="1"/>
            <a:endParaRPr lang="en-US" sz="1100" smtClean="0">
              <a:latin typeface="Times New Roman" pitchFamily="18" charset="0"/>
            </a:endParaRPr>
          </a:p>
          <a:p>
            <a:pPr eaLnBrk="1" hangingPunct="1"/>
            <a:r>
              <a:rPr lang="en-US" sz="1100" smtClean="0">
                <a:latin typeface="Times New Roman" pitchFamily="18" charset="0"/>
              </a:rPr>
              <a:t>Introduction</a:t>
            </a:r>
          </a:p>
          <a:p>
            <a:pPr eaLnBrk="1" hangingPunct="1"/>
            <a:endParaRPr lang="en-US" sz="1100" smtClean="0">
              <a:latin typeface="Times New Roman" pitchFamily="18" charset="0"/>
            </a:endParaRPr>
          </a:p>
          <a:p>
            <a:pPr eaLnBrk="1" hangingPunct="1"/>
            <a:r>
              <a:rPr lang="en-US" sz="1100" smtClean="0">
                <a:latin typeface="Times New Roman" pitchFamily="18" charset="0"/>
              </a:rPr>
              <a:t>Beginning, Middle, End</a:t>
            </a:r>
          </a:p>
          <a:p>
            <a:pPr eaLnBrk="1" hangingPunct="1"/>
            <a:endParaRPr lang="en-US" sz="1100" smtClean="0">
              <a:latin typeface="Times New Roman" pitchFamily="18" charset="0"/>
            </a:endParaRPr>
          </a:p>
          <a:p>
            <a:pPr eaLnBrk="1" hangingPunct="1"/>
            <a:r>
              <a:rPr lang="en-US" sz="1100" smtClean="0">
                <a:latin typeface="Times New Roman" pitchFamily="18" charset="0"/>
              </a:rPr>
              <a:t>Conclusion</a:t>
            </a:r>
          </a:p>
          <a:p>
            <a:pPr eaLnBrk="1" hangingPunct="1">
              <a:buFontTx/>
              <a:buChar char="•"/>
            </a:pPr>
            <a:endParaRPr lang="en-US" sz="1100" smtClean="0">
              <a:latin typeface="Times New Roman" pitchFamily="18" charset="0"/>
            </a:endParaRPr>
          </a:p>
          <a:p>
            <a:pPr eaLnBrk="1" hangingPunct="1">
              <a:buFontTx/>
              <a:buChar char="•"/>
            </a:pPr>
            <a:endParaRPr lang="en-US" sz="1100" smtClean="0"/>
          </a:p>
          <a:p>
            <a:pPr eaLnBrk="1" hangingPunct="1">
              <a:buFontTx/>
              <a:buChar char="•"/>
            </a:pPr>
            <a:endParaRPr lang="en-US" sz="1100" smtClean="0">
              <a:latin typeface="Times New Roman" pitchFamily="18" charset="0"/>
            </a:endParaRPr>
          </a:p>
          <a:p>
            <a:pPr eaLnBrk="1" hangingPunct="1"/>
            <a:endParaRPr lang="en-US" sz="1100" smtClean="0">
              <a:latin typeface="Times New Roman" pitchFamily="18" charset="0"/>
            </a:endParaRPr>
          </a:p>
          <a:p>
            <a:pPr eaLnBrk="1" hangingPunct="1"/>
            <a:endParaRPr lang="en-US" sz="1100"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p:txBody>
          <a:bodyPr/>
          <a:lstStyle/>
          <a:p>
            <a:pPr>
              <a:defRPr/>
            </a:pPr>
            <a:fld id="{43100590-E892-4017-B9B4-50FE5D9AD303}" type="slidenum">
              <a:rPr lang="en-US" smtClean="0">
                <a:latin typeface="Arial" pitchFamily="34" charset="0"/>
              </a:rPr>
              <a:pPr>
                <a:defRPr/>
              </a:pPr>
              <a:t>8</a:t>
            </a:fld>
            <a:endParaRPr lang="en-US" smtClean="0">
              <a:latin typeface="Arial" pitchFamily="34" charset="0"/>
            </a:endParaRPr>
          </a:p>
        </p:txBody>
      </p:sp>
      <p:sp>
        <p:nvSpPr>
          <p:cNvPr id="145411"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45412"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u="sng" smtClean="0">
                <a:latin typeface="Arial" pitchFamily="34" charset="0"/>
              </a:rPr>
              <a:t>Trainers Notes:</a:t>
            </a:r>
            <a:r>
              <a:rPr lang="en-US" b="1" smtClean="0">
                <a:latin typeface="Times New Roman" pitchFamily="18" charset="0"/>
              </a:rPr>
              <a:t> </a:t>
            </a:r>
          </a:p>
          <a:p>
            <a:pPr eaLnBrk="1" hangingPunct="1">
              <a:buFontTx/>
              <a:buChar char="•"/>
            </a:pPr>
            <a:r>
              <a:rPr lang="en-US" smtClean="0">
                <a:latin typeface="Times New Roman" pitchFamily="18" charset="0"/>
              </a:rPr>
              <a:t>Two Kinds of writing can be compared using side-by-side writing compositions. </a:t>
            </a:r>
          </a:p>
          <a:p>
            <a:pPr eaLnBrk="1" hangingPunct="1">
              <a:buFontTx/>
              <a:buChar char="•"/>
            </a:pPr>
            <a:r>
              <a:rPr lang="en-US" smtClean="0">
                <a:latin typeface="Times New Roman" pitchFamily="18" charset="0"/>
              </a:rPr>
              <a:t>This is a primary sample found in tools 4-7a</a:t>
            </a:r>
          </a:p>
          <a:p>
            <a:pPr eaLnBrk="1" hangingPunct="1"/>
            <a:r>
              <a:rPr lang="en-US" smtClean="0">
                <a:latin typeface="Times New Roman" pitchFamily="18" charset="0"/>
              </a:rPr>
              <a:t>*   Take a few minutes to read each of the selections.  One is expository and the other is narrative.  After you’ve completed the reading,         decide which is expository and which is narrative.  Write the appropriate term in each of the boxes.</a:t>
            </a:r>
          </a:p>
          <a:p>
            <a:pPr eaLnBrk="1" hangingPunct="1"/>
            <a:r>
              <a:rPr lang="en-US" smtClean="0">
                <a:latin typeface="Times New Roman" pitchFamily="18" charset="0"/>
              </a:rPr>
              <a:t>* highlight or underline the key words or phrases that help distinguish the type of writing as narrative or expository. </a:t>
            </a:r>
          </a:p>
          <a:p>
            <a:pPr eaLnBrk="1" hangingPunct="1">
              <a:buFontTx/>
              <a:buChar char="•"/>
            </a:pPr>
            <a:r>
              <a:rPr lang="en-US" i="1" smtClean="0">
                <a:latin typeface="Times New Roman" pitchFamily="18" charset="0"/>
              </a:rPr>
              <a:t>Have participants share their results.  Ask participants to talk about what they highlighted/underlined and how such words /phrases support the type of text.</a:t>
            </a:r>
          </a:p>
          <a:p>
            <a:pPr eaLnBrk="1" hangingPunct="1">
              <a:buFontTx/>
              <a:buChar char="•"/>
            </a:pPr>
            <a:r>
              <a:rPr lang="en-US" smtClean="0">
                <a:latin typeface="Times New Roman" pitchFamily="18" charset="0"/>
              </a:rPr>
              <a:t>The organizational structure of expository and narrative writing is very different…so different in fact, we can separate each by its terminology.</a:t>
            </a:r>
          </a:p>
          <a:p>
            <a:pPr eaLnBrk="1" hangingPunct="1">
              <a:buFontTx/>
              <a:buChar char="•"/>
            </a:pPr>
            <a:endParaRPr lang="en-US" smtClean="0">
              <a:latin typeface="Times New Roman" pitchFamily="18" charset="0"/>
            </a:endParaRPr>
          </a:p>
          <a:p>
            <a:pPr eaLnBrk="1" hangingPunct="1">
              <a:buFontTx/>
              <a:buChar char="•"/>
            </a:pPr>
            <a:endParaRPr lang="en-US" smtClean="0">
              <a:latin typeface="Arial" pitchFamily="34" charset="0"/>
            </a:endParaRPr>
          </a:p>
          <a:p>
            <a:pPr eaLnBrk="1" hangingPunct="1">
              <a:buFontTx/>
              <a:buChar char="•"/>
            </a:pPr>
            <a:endParaRPr lang="en-US" sz="1400" smtClean="0">
              <a:latin typeface="Arial" pitchFamily="34" charset="0"/>
            </a:endParaRPr>
          </a:p>
          <a:p>
            <a:pPr eaLnBrk="1" hangingPunct="1">
              <a:buFontTx/>
              <a:buChar char="•"/>
            </a:pPr>
            <a:endParaRPr lang="en-US" sz="1400" smtClean="0">
              <a:latin typeface="Times New Roman" pitchFamily="18" charset="0"/>
            </a:endParaRPr>
          </a:p>
          <a:p>
            <a:pPr eaLnBrk="1" hangingPunct="1">
              <a:buFontTx/>
              <a:buChar char="•"/>
            </a:pPr>
            <a:endParaRPr lang="en-US" sz="1400" smtClean="0">
              <a:latin typeface="Times New Roman" pitchFamily="18" charset="0"/>
            </a:endParaRPr>
          </a:p>
          <a:p>
            <a:pPr eaLnBrk="1" hangingPunct="1">
              <a:buFontTx/>
              <a:buChar char="•"/>
            </a:pPr>
            <a:endParaRPr lang="en-US" sz="1400"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p:txBody>
          <a:bodyPr/>
          <a:lstStyle/>
          <a:p>
            <a:pPr>
              <a:defRPr/>
            </a:pPr>
            <a:fld id="{73E59112-D7CC-4E9F-9A9F-31674383FBC1}" type="slidenum">
              <a:rPr lang="en-US" smtClean="0">
                <a:latin typeface="Arial" pitchFamily="34" charset="0"/>
              </a:rPr>
              <a:pPr>
                <a:defRPr/>
              </a:pPr>
              <a:t>9</a:t>
            </a:fld>
            <a:endParaRPr lang="en-US" smtClean="0">
              <a:latin typeface="Arial" pitchFamily="34" charset="0"/>
            </a:endParaRPr>
          </a:p>
        </p:txBody>
      </p:sp>
      <p:sp>
        <p:nvSpPr>
          <p:cNvPr id="146435"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46436"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u="sng" smtClean="0">
                <a:latin typeface="Times New Roman" pitchFamily="18" charset="0"/>
              </a:rPr>
              <a:t>Trainers Notes: Go Back to TP page 2 and highlight - *</a:t>
            </a:r>
            <a:r>
              <a:rPr lang="en-US" b="1" smtClean="0">
                <a:latin typeface="Times New Roman" pitchFamily="18" charset="0"/>
              </a:rPr>
              <a:t>Have teachers take out their packet*</a:t>
            </a:r>
          </a:p>
          <a:p>
            <a:pPr eaLnBrk="1" hangingPunct="1">
              <a:buFontTx/>
              <a:buChar char="•"/>
            </a:pPr>
            <a:r>
              <a:rPr lang="en-US" b="1" smtClean="0">
                <a:latin typeface="Times New Roman" pitchFamily="18" charset="0"/>
              </a:rPr>
              <a:t>Highlight introduction and topic in green</a:t>
            </a:r>
          </a:p>
          <a:p>
            <a:pPr eaLnBrk="1" hangingPunct="1">
              <a:buFontTx/>
              <a:buChar char="•"/>
            </a:pPr>
            <a:r>
              <a:rPr lang="en-US" b="1" smtClean="0">
                <a:latin typeface="Times New Roman" pitchFamily="18" charset="0"/>
              </a:rPr>
              <a:t>Body in yellow and red(pink)</a:t>
            </a:r>
          </a:p>
          <a:p>
            <a:pPr eaLnBrk="1" hangingPunct="1">
              <a:buFontTx/>
              <a:buChar char="•"/>
            </a:pPr>
            <a:r>
              <a:rPr lang="en-US" b="1" smtClean="0">
                <a:latin typeface="Times New Roman" pitchFamily="18" charset="0"/>
              </a:rPr>
              <a:t>Conclusion green</a:t>
            </a:r>
          </a:p>
          <a:p>
            <a:pPr eaLnBrk="1" hangingPunct="1">
              <a:buFontTx/>
              <a:buChar char="•"/>
            </a:pPr>
            <a:endParaRPr lang="en-US" b="1" smtClean="0">
              <a:latin typeface="Times New Roman" pitchFamily="18" charset="0"/>
            </a:endParaRPr>
          </a:p>
          <a:p>
            <a:pPr eaLnBrk="1" hangingPunct="1">
              <a:buFontTx/>
              <a:buChar char="•"/>
            </a:pPr>
            <a:endParaRPr lang="en-US" b="1" smtClean="0">
              <a:latin typeface="Times New Roman" pitchFamily="18" charset="0"/>
            </a:endParaRPr>
          </a:p>
          <a:p>
            <a:pPr eaLnBrk="1" hangingPunct="1">
              <a:buFontTx/>
              <a:buChar char="•"/>
            </a:pPr>
            <a:r>
              <a:rPr lang="en-US" smtClean="0">
                <a:latin typeface="Times New Roman" pitchFamily="18" charset="0"/>
              </a:rPr>
              <a:t>To help students visualize the differences between narrative and expository writing, </a:t>
            </a:r>
            <a:r>
              <a:rPr lang="en-US" i="1" smtClean="0">
                <a:latin typeface="Times New Roman" pitchFamily="18" charset="0"/>
              </a:rPr>
              <a:t>Step Up</a:t>
            </a:r>
            <a:r>
              <a:rPr lang="en-US" smtClean="0">
                <a:latin typeface="Times New Roman" pitchFamily="18" charset="0"/>
              </a:rPr>
              <a:t> uses colors.</a:t>
            </a:r>
          </a:p>
          <a:p>
            <a:pPr eaLnBrk="1" hangingPunct="1">
              <a:buFontTx/>
              <a:buChar char="•"/>
            </a:pPr>
            <a:r>
              <a:rPr lang="en-US" i="1" smtClean="0">
                <a:latin typeface="Times New Roman" pitchFamily="18" charset="0"/>
              </a:rPr>
              <a:t>(click) </a:t>
            </a:r>
            <a:r>
              <a:rPr lang="en-US" smtClean="0">
                <a:latin typeface="Times New Roman" pitchFamily="18" charset="0"/>
              </a:rPr>
              <a:t>For narrative writing, the color purple is used. In your Training Packet, jot purple next to the narrative visual.  </a:t>
            </a:r>
          </a:p>
          <a:p>
            <a:pPr eaLnBrk="1" hangingPunct="1">
              <a:buFontTx/>
              <a:buChar char="•"/>
            </a:pPr>
            <a:r>
              <a:rPr lang="en-US" smtClean="0">
                <a:latin typeface="Times New Roman" pitchFamily="18" charset="0"/>
              </a:rPr>
              <a:t>For expository writing, </a:t>
            </a:r>
            <a:r>
              <a:rPr lang="en-US" i="1" smtClean="0">
                <a:latin typeface="Times New Roman" pitchFamily="18" charset="0"/>
              </a:rPr>
              <a:t>Step Up</a:t>
            </a:r>
            <a:r>
              <a:rPr lang="en-US" smtClean="0">
                <a:latin typeface="Times New Roman" pitchFamily="18" charset="0"/>
              </a:rPr>
              <a:t> uses primary colors: green, yellow and red. Using your highlighters, squiggle the colors next to the expository visual. </a:t>
            </a:r>
            <a:r>
              <a:rPr lang="en-US" i="1" smtClean="0">
                <a:latin typeface="Times New Roman" pitchFamily="18" charset="0"/>
              </a:rPr>
              <a:t>(click, click, click)</a:t>
            </a:r>
            <a:endParaRPr lang="en-US" smtClean="0">
              <a:latin typeface="Times New Roman" pitchFamily="18" charset="0"/>
            </a:endParaRPr>
          </a:p>
          <a:p>
            <a:pPr eaLnBrk="1" hangingPunct="1">
              <a:buFontTx/>
              <a:buChar char="•"/>
            </a:pPr>
            <a:r>
              <a:rPr lang="en-US" i="1" smtClean="0">
                <a:latin typeface="Times New Roman" pitchFamily="18" charset="0"/>
              </a:rPr>
              <a:t>Take a few minutes to reference the Handy Pages – pointing out how the primary colors are used to support expository writing.  In addition, point out how purple is associated with narrative writing.</a:t>
            </a:r>
          </a:p>
          <a:p>
            <a:pPr eaLnBrk="1" hangingPunct="1">
              <a:buFontTx/>
              <a:buChar char="•"/>
            </a:pPr>
            <a:r>
              <a:rPr lang="en-US" smtClean="0">
                <a:latin typeface="Times New Roman" pitchFamily="18" charset="0"/>
              </a:rPr>
              <a:t>In today’s training, we’ll experiment with how colors can support instruction.  For now, begin to associate purple with narrative and the primary colors (green, yellow, red) with expository.</a:t>
            </a:r>
          </a:p>
          <a:p>
            <a:pPr eaLnBrk="1" hangingPunct="1">
              <a:buFontTx/>
              <a:buChar char="•"/>
            </a:pPr>
            <a:r>
              <a:rPr lang="en-US" smtClean="0">
                <a:latin typeface="Times New Roman" pitchFamily="18" charset="0"/>
              </a:rPr>
              <a:t>DISPLAY POSTERS!!!!!!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p:txBody>
          <a:bodyPr/>
          <a:lstStyle/>
          <a:p>
            <a:pPr>
              <a:defRPr/>
            </a:pPr>
            <a:fld id="{8DA12532-8584-4425-BEB7-16C80FF46E25}" type="slidenum">
              <a:rPr lang="en-US" smtClean="0">
                <a:latin typeface="Arial" pitchFamily="34" charset="0"/>
              </a:rPr>
              <a:pPr>
                <a:defRPr/>
              </a:pPr>
              <a:t>11</a:t>
            </a:fld>
            <a:endParaRPr lang="en-US" smtClean="0">
              <a:latin typeface="Arial" pitchFamily="34" charset="0"/>
            </a:endParaRPr>
          </a:p>
        </p:txBody>
      </p:sp>
      <p:sp>
        <p:nvSpPr>
          <p:cNvPr id="147459" name="Rectangle 2"/>
          <p:cNvSpPr>
            <a:spLocks noGrp="1" noRot="1" noChangeAspect="1" noChangeArrowheads="1" noTextEdit="1"/>
          </p:cNvSpPr>
          <p:nvPr>
            <p:ph type="sldImg"/>
          </p:nvPr>
        </p:nvSpPr>
        <p:spPr bwMode="auto">
          <a:xfrm>
            <a:off x="1604963" y="846138"/>
            <a:ext cx="3749675" cy="2811462"/>
          </a:xfrm>
          <a:noFill/>
          <a:ln>
            <a:solidFill>
              <a:srgbClr val="000000"/>
            </a:solidFill>
            <a:miter lim="800000"/>
            <a:headEnd/>
            <a:tailEnd/>
          </a:ln>
        </p:spPr>
      </p:sp>
      <p:sp>
        <p:nvSpPr>
          <p:cNvPr id="147460" name="Rectangle 3"/>
          <p:cNvSpPr>
            <a:spLocks noGrp="1" noChangeArrowheads="1"/>
          </p:cNvSpPr>
          <p:nvPr>
            <p:ph type="body" idx="1"/>
          </p:nvPr>
        </p:nvSpPr>
        <p:spPr bwMode="auto">
          <a:xfrm>
            <a:off x="458788" y="3811588"/>
            <a:ext cx="5964237" cy="4943475"/>
          </a:xfrm>
          <a:noFill/>
        </p:spPr>
        <p:txBody>
          <a:bodyPr wrap="square" numCol="1" anchor="t" anchorCtr="0" compatLnSpc="1">
            <a:prstTxWarp prst="textNoShape">
              <a:avLst/>
            </a:prstTxWarp>
          </a:bodyPr>
          <a:lstStyle/>
          <a:p>
            <a:pPr eaLnBrk="1" hangingPunct="1">
              <a:spcBef>
                <a:spcPct val="0"/>
              </a:spcBef>
            </a:pPr>
            <a:r>
              <a:rPr lang="en-US" sz="1100" b="1" smtClean="0">
                <a:latin typeface="Times New Roman" pitchFamily="18" charset="0"/>
              </a:rPr>
              <a:t>Trainers Notes:</a:t>
            </a:r>
          </a:p>
          <a:p>
            <a:pPr eaLnBrk="1" hangingPunct="1">
              <a:spcBef>
                <a:spcPct val="0"/>
              </a:spcBef>
              <a:buFontTx/>
              <a:buChar char="•"/>
            </a:pPr>
            <a:r>
              <a:rPr lang="en-US" sz="1100" b="1" smtClean="0">
                <a:latin typeface="Times New Roman" pitchFamily="18" charset="0"/>
              </a:rPr>
              <a:t>Take out your training packet page 5…..we’ll come back to 4 later</a:t>
            </a:r>
          </a:p>
          <a:p>
            <a:pPr eaLnBrk="1" hangingPunct="1">
              <a:spcBef>
                <a:spcPct val="0"/>
              </a:spcBef>
              <a:buFontTx/>
              <a:buChar char="•"/>
            </a:pPr>
            <a:r>
              <a:rPr lang="en-US" sz="1100" b="1" smtClean="0">
                <a:latin typeface="Times New Roman" pitchFamily="18" charset="0"/>
              </a:rPr>
              <a:t>Get your dots out of your pencil packet</a:t>
            </a:r>
          </a:p>
          <a:p>
            <a:pPr eaLnBrk="1" hangingPunct="1">
              <a:spcBef>
                <a:spcPct val="0"/>
              </a:spcBef>
              <a:buFontTx/>
              <a:buChar char="•"/>
            </a:pPr>
            <a:r>
              <a:rPr lang="en-US" sz="1100" b="1" smtClean="0">
                <a:latin typeface="Times New Roman" pitchFamily="18" charset="0"/>
              </a:rPr>
              <a:t>You have your markers out</a:t>
            </a:r>
          </a:p>
          <a:p>
            <a:pPr eaLnBrk="1" hangingPunct="1">
              <a:spcBef>
                <a:spcPct val="0"/>
              </a:spcBef>
              <a:buFontTx/>
              <a:buChar char="•"/>
            </a:pPr>
            <a:r>
              <a:rPr lang="en-US" sz="1100" b="1" smtClean="0">
                <a:latin typeface="Times New Roman" pitchFamily="18" charset="0"/>
              </a:rPr>
              <a:t>Let’s put a green dot right on top of the GO</a:t>
            </a:r>
          </a:p>
          <a:p>
            <a:pPr eaLnBrk="1" hangingPunct="1">
              <a:spcBef>
                <a:spcPct val="0"/>
              </a:spcBef>
              <a:buFontTx/>
              <a:buChar char="•"/>
            </a:pPr>
            <a:r>
              <a:rPr lang="en-US" sz="1100" b="1" smtClean="0">
                <a:latin typeface="Times New Roman" pitchFamily="18" charset="0"/>
              </a:rPr>
              <a:t>Yellow dot where it says slow down…..this is where we introduce our key ideas…Write next to this  “Key ideas”  or even star ideas….Reason, detail, fact a little too much for primary</a:t>
            </a:r>
          </a:p>
          <a:p>
            <a:pPr eaLnBrk="1" hangingPunct="1">
              <a:spcBef>
                <a:spcPct val="0"/>
              </a:spcBef>
              <a:buFontTx/>
              <a:buChar char="•"/>
            </a:pPr>
            <a:r>
              <a:rPr lang="en-US" sz="1100" b="1" smtClean="0">
                <a:latin typeface="Times New Roman" pitchFamily="18" charset="0"/>
              </a:rPr>
              <a:t>Explain why ….reason, detail, fact correlates with specific prompt</a:t>
            </a:r>
          </a:p>
          <a:p>
            <a:pPr eaLnBrk="1" hangingPunct="1">
              <a:spcBef>
                <a:spcPct val="0"/>
              </a:spcBef>
              <a:buFontTx/>
              <a:buChar char="•"/>
            </a:pPr>
            <a:r>
              <a:rPr lang="en-US" sz="1100" b="1" smtClean="0">
                <a:latin typeface="Times New Roman" pitchFamily="18" charset="0"/>
              </a:rPr>
              <a:t>Red…..stop and explain before we move on</a:t>
            </a:r>
          </a:p>
          <a:p>
            <a:pPr eaLnBrk="1" hangingPunct="1">
              <a:spcBef>
                <a:spcPct val="0"/>
              </a:spcBef>
              <a:buFontTx/>
              <a:buChar char="•"/>
            </a:pPr>
            <a:r>
              <a:rPr lang="en-US" sz="1100" b="1" smtClean="0">
                <a:latin typeface="Times New Roman" pitchFamily="18" charset="0"/>
              </a:rPr>
              <a:t>When we are done we have another green for our conclusion at the bottom</a:t>
            </a:r>
          </a:p>
          <a:p>
            <a:pPr eaLnBrk="1" hangingPunct="1">
              <a:spcBef>
                <a:spcPct val="0"/>
              </a:spcBef>
              <a:buFontTx/>
              <a:buChar char="•"/>
            </a:pPr>
            <a:r>
              <a:rPr lang="en-US" sz="1100" b="1" smtClean="0">
                <a:latin typeface="Times New Roman" pitchFamily="18" charset="0"/>
              </a:rPr>
              <a:t>Why is it green……conclusion restates the topic</a:t>
            </a:r>
          </a:p>
          <a:p>
            <a:pPr eaLnBrk="1" hangingPunct="1">
              <a:spcBef>
                <a:spcPct val="0"/>
              </a:spcBef>
              <a:buFontTx/>
              <a:buChar char="•"/>
            </a:pPr>
            <a:r>
              <a:rPr lang="en-US" sz="1100" b="1" smtClean="0">
                <a:latin typeface="Times New Roman" pitchFamily="18" charset="0"/>
              </a:rPr>
              <a:t>Start with green and end with green ALWAYS   whether paragraph or essay.</a:t>
            </a:r>
          </a:p>
          <a:p>
            <a:pPr eaLnBrk="1" hangingPunct="1">
              <a:spcBef>
                <a:spcPct val="0"/>
              </a:spcBef>
            </a:pPr>
            <a:endParaRPr lang="en-US" sz="1100" smtClean="0">
              <a:latin typeface="Times New Roman" pitchFamily="18" charset="0"/>
            </a:endParaRPr>
          </a:p>
          <a:p>
            <a:pPr eaLnBrk="1" hangingPunct="1">
              <a:buFontTx/>
              <a:buChar char="•"/>
            </a:pPr>
            <a:r>
              <a:rPr lang="en-US" sz="1100" smtClean="0">
                <a:latin typeface="Times New Roman" pitchFamily="18" charset="0"/>
              </a:rPr>
              <a:t>The traffic light is used as a mnemonic for students (memory cue).</a:t>
            </a:r>
          </a:p>
          <a:p>
            <a:pPr eaLnBrk="1" hangingPunct="1">
              <a:buFontTx/>
              <a:buChar char="•"/>
            </a:pPr>
            <a:r>
              <a:rPr lang="en-US" sz="1100" smtClean="0">
                <a:latin typeface="Times New Roman" pitchFamily="18" charset="0"/>
              </a:rPr>
              <a:t> For paragraphs, reports, and essays, students are taught to guide their organization by using the </a:t>
            </a:r>
            <a:r>
              <a:rPr lang="en-US" sz="1100" b="1" smtClean="0">
                <a:latin typeface="Times New Roman" pitchFamily="18" charset="0"/>
              </a:rPr>
              <a:t>colors of a Traffic light</a:t>
            </a:r>
            <a:r>
              <a:rPr lang="en-US" sz="1100" smtClean="0">
                <a:latin typeface="Times New Roman" pitchFamily="18" charset="0"/>
              </a:rPr>
              <a:t>. </a:t>
            </a:r>
          </a:p>
          <a:p>
            <a:pPr eaLnBrk="1" hangingPunct="1">
              <a:buFontTx/>
              <a:buChar char="•"/>
            </a:pPr>
            <a:r>
              <a:rPr lang="en-US" sz="1100" b="1" smtClean="0">
                <a:latin typeface="Times New Roman" pitchFamily="18" charset="0"/>
              </a:rPr>
              <a:t>In your Training Packet</a:t>
            </a:r>
            <a:r>
              <a:rPr lang="en-US" sz="1100" smtClean="0">
                <a:latin typeface="Times New Roman" pitchFamily="18" charset="0"/>
              </a:rPr>
              <a:t>, you’ll find a template of this slide. Use </a:t>
            </a:r>
            <a:r>
              <a:rPr lang="en-US" sz="1100" b="1" smtClean="0">
                <a:latin typeface="Times New Roman" pitchFamily="18" charset="0"/>
              </a:rPr>
              <a:t>the stickers from your supply packet</a:t>
            </a:r>
            <a:r>
              <a:rPr lang="en-US" sz="1100" smtClean="0">
                <a:latin typeface="Times New Roman" pitchFamily="18" charset="0"/>
              </a:rPr>
              <a:t> to insert colors.  </a:t>
            </a:r>
            <a:r>
              <a:rPr lang="en-US" sz="1100" b="1" smtClean="0">
                <a:latin typeface="Times New Roman" pitchFamily="18" charset="0"/>
              </a:rPr>
              <a:t> </a:t>
            </a:r>
            <a:r>
              <a:rPr lang="en-US" sz="1100" smtClean="0">
                <a:latin typeface="Times New Roman" pitchFamily="18" charset="0"/>
              </a:rPr>
              <a:t>As I reveal the descriptors, </a:t>
            </a:r>
            <a:r>
              <a:rPr lang="en-US" sz="1100" b="1" smtClean="0">
                <a:latin typeface="Times New Roman" pitchFamily="18" charset="0"/>
              </a:rPr>
              <a:t>fill in the language </a:t>
            </a:r>
            <a:r>
              <a:rPr lang="en-US" sz="1100" smtClean="0">
                <a:latin typeface="Times New Roman" pitchFamily="18" charset="0"/>
              </a:rPr>
              <a:t>of Accordion Organization</a:t>
            </a:r>
            <a:r>
              <a:rPr lang="en-US" sz="1100" b="1" smtClean="0">
                <a:latin typeface="Times New Roman" pitchFamily="18" charset="0"/>
              </a:rPr>
              <a:t>.</a:t>
            </a:r>
          </a:p>
          <a:p>
            <a:pPr lvl="1" eaLnBrk="1" hangingPunct="1">
              <a:buFontTx/>
              <a:buChar char="•"/>
            </a:pPr>
            <a:r>
              <a:rPr lang="en-US" sz="1100" smtClean="0">
                <a:latin typeface="Times New Roman" pitchFamily="18" charset="0"/>
              </a:rPr>
              <a:t>Beginning with </a:t>
            </a:r>
            <a:r>
              <a:rPr lang="en-US" sz="1100" b="1" smtClean="0">
                <a:latin typeface="Times New Roman" pitchFamily="18" charset="0"/>
              </a:rPr>
              <a:t>green</a:t>
            </a:r>
            <a:r>
              <a:rPr lang="en-US" sz="1100" smtClean="0">
                <a:latin typeface="Times New Roman" pitchFamily="18" charset="0"/>
              </a:rPr>
              <a:t> </a:t>
            </a:r>
            <a:r>
              <a:rPr lang="en-US" sz="1100" i="1" smtClean="0">
                <a:latin typeface="Times New Roman" pitchFamily="18" charset="0"/>
              </a:rPr>
              <a:t>(click), </a:t>
            </a:r>
            <a:r>
              <a:rPr lang="en-US" sz="1100" smtClean="0">
                <a:latin typeface="Times New Roman" pitchFamily="18" charset="0"/>
              </a:rPr>
              <a:t>students are taught to </a:t>
            </a:r>
            <a:r>
              <a:rPr lang="en-US" sz="1100" b="1" smtClean="0">
                <a:latin typeface="Times New Roman" pitchFamily="18" charset="0"/>
              </a:rPr>
              <a:t>focus on the topic</a:t>
            </a:r>
            <a:r>
              <a:rPr lang="en-US" sz="1100" smtClean="0">
                <a:latin typeface="Times New Roman" pitchFamily="18" charset="0"/>
              </a:rPr>
              <a:t>.  Just as if they were going to “take off,” students write a topic sentence.  The topic sentence is the </a:t>
            </a:r>
            <a:r>
              <a:rPr lang="en-US" sz="1100" b="1" smtClean="0">
                <a:latin typeface="Times New Roman" pitchFamily="18" charset="0"/>
              </a:rPr>
              <a:t>starting point for the paragraph, report, or essay.  </a:t>
            </a:r>
          </a:p>
          <a:p>
            <a:pPr lvl="1" eaLnBrk="1" hangingPunct="1">
              <a:buFontTx/>
              <a:buChar char="•"/>
            </a:pPr>
            <a:r>
              <a:rPr lang="en-US" sz="1100" smtClean="0">
                <a:latin typeface="Times New Roman" pitchFamily="18" charset="0"/>
              </a:rPr>
              <a:t>Once the topic sentence is determined, students are taught to </a:t>
            </a:r>
            <a:r>
              <a:rPr lang="en-US" sz="1100" i="1" smtClean="0">
                <a:latin typeface="Times New Roman" pitchFamily="18" charset="0"/>
              </a:rPr>
              <a:t>(click) </a:t>
            </a:r>
            <a:r>
              <a:rPr lang="en-US" sz="1100" b="1" smtClean="0">
                <a:latin typeface="Times New Roman" pitchFamily="18" charset="0"/>
              </a:rPr>
              <a:t>slow down and think about a reason, detail, or fact</a:t>
            </a:r>
            <a:r>
              <a:rPr lang="en-US" sz="1100" smtClean="0">
                <a:latin typeface="Times New Roman" pitchFamily="18" charset="0"/>
              </a:rPr>
              <a:t> that could support the topic.  These are the </a:t>
            </a:r>
            <a:r>
              <a:rPr lang="en-US" sz="1100" b="1" smtClean="0">
                <a:latin typeface="Times New Roman" pitchFamily="18" charset="0"/>
              </a:rPr>
              <a:t>“key/star ideas”</a:t>
            </a:r>
            <a:r>
              <a:rPr lang="en-US" sz="1100" smtClean="0">
                <a:latin typeface="Times New Roman" pitchFamily="18" charset="0"/>
              </a:rPr>
              <a:t>- the </a:t>
            </a:r>
            <a:r>
              <a:rPr lang="en-US" sz="1100" b="1" smtClean="0">
                <a:latin typeface="Times New Roman" pitchFamily="18" charset="0"/>
              </a:rPr>
              <a:t>“big ideas”. </a:t>
            </a:r>
            <a:r>
              <a:rPr lang="en-US" sz="1100" smtClean="0">
                <a:latin typeface="Times New Roman" pitchFamily="18" charset="0"/>
              </a:rPr>
              <a:t>Yellow is used for key/star ideas and the </a:t>
            </a:r>
            <a:r>
              <a:rPr lang="en-US" sz="1100" b="1" smtClean="0">
                <a:latin typeface="Times New Roman" pitchFamily="18" charset="0"/>
              </a:rPr>
              <a:t>transitions (word or phrase)</a:t>
            </a:r>
            <a:r>
              <a:rPr lang="en-US" sz="1100" smtClean="0">
                <a:latin typeface="Times New Roman" pitchFamily="18" charset="0"/>
              </a:rPr>
              <a:t>.</a:t>
            </a:r>
          </a:p>
          <a:p>
            <a:pPr lvl="1" eaLnBrk="1" hangingPunct="1">
              <a:buFontTx/>
              <a:buChar char="•"/>
            </a:pPr>
            <a:r>
              <a:rPr lang="en-US" sz="1100" smtClean="0">
                <a:latin typeface="Times New Roman" pitchFamily="18" charset="0"/>
              </a:rPr>
              <a:t>Once yellows are shared, it’s time to </a:t>
            </a:r>
            <a:r>
              <a:rPr lang="en-US" sz="1100" b="1" smtClean="0">
                <a:latin typeface="Times New Roman" pitchFamily="18" charset="0"/>
              </a:rPr>
              <a:t>stop </a:t>
            </a:r>
            <a:r>
              <a:rPr lang="en-US" sz="1100" i="1" smtClean="0">
                <a:latin typeface="Times New Roman" pitchFamily="18" charset="0"/>
              </a:rPr>
              <a:t>(click) </a:t>
            </a:r>
            <a:r>
              <a:rPr lang="en-US" sz="1100" b="1" smtClean="0">
                <a:latin typeface="Times New Roman" pitchFamily="18" charset="0"/>
              </a:rPr>
              <a:t>and explain</a:t>
            </a:r>
            <a:r>
              <a:rPr lang="en-US" sz="1100" smtClean="0">
                <a:latin typeface="Times New Roman" pitchFamily="18" charset="0"/>
              </a:rPr>
              <a:t> the yellow with an example (the Es also called the Reds).  </a:t>
            </a:r>
          </a:p>
          <a:p>
            <a:pPr lvl="1" eaLnBrk="1" hangingPunct="1">
              <a:buFontTx/>
              <a:buChar char="•"/>
            </a:pPr>
            <a:r>
              <a:rPr lang="en-US" sz="1100" smtClean="0">
                <a:latin typeface="Times New Roman" pitchFamily="18" charset="0"/>
              </a:rPr>
              <a:t>The final color, once again, is </a:t>
            </a:r>
            <a:r>
              <a:rPr lang="en-US" sz="1100" b="1" smtClean="0">
                <a:latin typeface="Times New Roman" pitchFamily="18" charset="0"/>
              </a:rPr>
              <a:t>green</a:t>
            </a:r>
            <a:r>
              <a:rPr lang="en-US" sz="1100" smtClean="0">
                <a:latin typeface="Times New Roman" pitchFamily="18" charset="0"/>
              </a:rPr>
              <a:t>. </a:t>
            </a:r>
            <a:r>
              <a:rPr lang="en-US" sz="1100" i="1" smtClean="0">
                <a:latin typeface="Times New Roman" pitchFamily="18" charset="0"/>
              </a:rPr>
              <a:t>(click)  </a:t>
            </a:r>
            <a:r>
              <a:rPr lang="en-US" sz="1100" smtClean="0">
                <a:latin typeface="Times New Roman" pitchFamily="18" charset="0"/>
              </a:rPr>
              <a:t>However, green now represents </a:t>
            </a:r>
            <a:r>
              <a:rPr lang="en-US" sz="1100" b="1" smtClean="0">
                <a:latin typeface="Times New Roman" pitchFamily="18" charset="0"/>
              </a:rPr>
              <a:t>“go back.”</a:t>
            </a:r>
            <a:r>
              <a:rPr lang="en-US" sz="1100" smtClean="0">
                <a:latin typeface="Times New Roman" pitchFamily="18" charset="0"/>
              </a:rPr>
              <a:t>  Green </a:t>
            </a:r>
            <a:r>
              <a:rPr lang="en-US" sz="1100" b="1" smtClean="0">
                <a:latin typeface="Times New Roman" pitchFamily="18" charset="0"/>
              </a:rPr>
              <a:t>reminds the reader of the topic.</a:t>
            </a:r>
          </a:p>
          <a:p>
            <a:pPr lvl="1" eaLnBrk="1" hangingPunct="1">
              <a:buFontTx/>
              <a:buChar char="•"/>
            </a:pPr>
            <a:r>
              <a:rPr lang="en-US" sz="1100" smtClean="0">
                <a:latin typeface="Times New Roman" pitchFamily="18" charset="0"/>
              </a:rPr>
              <a:t>The following slide shows how Traffic light Colors </a:t>
            </a:r>
            <a:r>
              <a:rPr lang="en-US" sz="1100" b="1" smtClean="0">
                <a:latin typeface="Times New Roman" pitchFamily="18" charset="0"/>
              </a:rPr>
              <a:t>look in action</a:t>
            </a:r>
            <a:r>
              <a:rPr lang="en-US" sz="1100" smtClean="0">
                <a:latin typeface="Times New Roman" pitchFamily="18" charset="0"/>
              </a:rPr>
              <a:t>?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p:txBody>
          <a:bodyPr/>
          <a:lstStyle/>
          <a:p>
            <a:pPr>
              <a:defRPr/>
            </a:pPr>
            <a:fld id="{2840436B-696C-4D60-834B-D304DB9B7DB5}" type="slidenum">
              <a:rPr lang="en-US" smtClean="0">
                <a:latin typeface="Arial" pitchFamily="34" charset="0"/>
              </a:rPr>
              <a:pPr>
                <a:defRPr/>
              </a:pPr>
              <a:t>12</a:t>
            </a:fld>
            <a:endParaRPr lang="en-US" smtClean="0">
              <a:latin typeface="Arial" pitchFamily="34" charset="0"/>
            </a:endParaRPr>
          </a:p>
        </p:txBody>
      </p:sp>
      <p:sp>
        <p:nvSpPr>
          <p:cNvPr id="148483" name="Rectangle 2"/>
          <p:cNvSpPr>
            <a:spLocks noGrp="1" noRot="1" noChangeAspect="1" noChangeArrowheads="1" noTextEdit="1"/>
          </p:cNvSpPr>
          <p:nvPr>
            <p:ph type="sldImg"/>
          </p:nvPr>
        </p:nvSpPr>
        <p:spPr bwMode="auto">
          <a:xfrm>
            <a:off x="1604963" y="846138"/>
            <a:ext cx="3749675" cy="2811462"/>
          </a:xfrm>
          <a:noFill/>
          <a:ln>
            <a:solidFill>
              <a:srgbClr val="000000"/>
            </a:solidFill>
            <a:miter lim="800000"/>
            <a:headEnd/>
            <a:tailEnd/>
          </a:ln>
        </p:spPr>
      </p:sp>
      <p:sp>
        <p:nvSpPr>
          <p:cNvPr id="148484" name="Rectangle 3"/>
          <p:cNvSpPr>
            <a:spLocks noGrp="1" noChangeArrowheads="1"/>
          </p:cNvSpPr>
          <p:nvPr>
            <p:ph type="body" idx="1"/>
          </p:nvPr>
        </p:nvSpPr>
        <p:spPr bwMode="auto">
          <a:xfrm>
            <a:off x="458788" y="3811588"/>
            <a:ext cx="5964237" cy="4943475"/>
          </a:xfrm>
          <a:noFill/>
        </p:spPr>
        <p:txBody>
          <a:bodyPr wrap="square" numCol="1" anchor="t" anchorCtr="0" compatLnSpc="1">
            <a:prstTxWarp prst="textNoShape">
              <a:avLst/>
            </a:prstTxWarp>
          </a:bodyPr>
          <a:lstStyle/>
          <a:p>
            <a:pPr eaLnBrk="1" hangingPunct="1">
              <a:spcBef>
                <a:spcPct val="0"/>
              </a:spcBef>
            </a:pPr>
            <a:r>
              <a:rPr lang="en-US" b="1" u="sng" smtClean="0">
                <a:latin typeface="Arial" pitchFamily="34" charset="0"/>
              </a:rPr>
              <a:t>Trainers Notes:</a:t>
            </a:r>
            <a:r>
              <a:rPr lang="en-US" smtClean="0">
                <a:latin typeface="Times New Roman" pitchFamily="18" charset="0"/>
              </a:rPr>
              <a:t> This is what it would look like to color code a paragraph *</a:t>
            </a:r>
            <a:r>
              <a:rPr lang="en-US" b="1" smtClean="0">
                <a:latin typeface="Times New Roman" pitchFamily="18" charset="0"/>
              </a:rPr>
              <a:t>Have group highlight before you click* 8 clicks total.</a:t>
            </a:r>
            <a:endParaRPr lang="en-US" smtClean="0">
              <a:latin typeface="Times New Roman" pitchFamily="18" charset="0"/>
            </a:endParaRPr>
          </a:p>
          <a:p>
            <a:pPr eaLnBrk="1" hangingPunct="1">
              <a:spcBef>
                <a:spcPct val="0"/>
              </a:spcBef>
            </a:pPr>
            <a:endParaRPr lang="en-US" smtClean="0">
              <a:latin typeface="Times New Roman" pitchFamily="18" charset="0"/>
            </a:endParaRPr>
          </a:p>
          <a:p>
            <a:pPr eaLnBrk="1" hangingPunct="1">
              <a:spcBef>
                <a:spcPct val="0"/>
              </a:spcBef>
              <a:buFontTx/>
              <a:buChar char="•"/>
            </a:pPr>
            <a:r>
              <a:rPr lang="en-US" smtClean="0">
                <a:latin typeface="Times New Roman" pitchFamily="18" charset="0"/>
              </a:rPr>
              <a:t>Sentence by sentence, what “color” do you think each sentence should be?</a:t>
            </a:r>
          </a:p>
          <a:p>
            <a:pPr eaLnBrk="1" hangingPunct="1">
              <a:buFontTx/>
              <a:buChar char="•"/>
            </a:pPr>
            <a:endParaRPr lang="en-US" smtClean="0">
              <a:latin typeface="Times New Roman" pitchFamily="18" charset="0"/>
            </a:endParaRPr>
          </a:p>
          <a:p>
            <a:pPr eaLnBrk="1" hangingPunct="1">
              <a:buFontTx/>
              <a:buChar char="•"/>
            </a:pPr>
            <a:r>
              <a:rPr lang="en-US" smtClean="0">
                <a:latin typeface="Times New Roman" pitchFamily="18" charset="0"/>
              </a:rPr>
              <a:t>Now go back to your training packet and highlight the paragraph titled Writing a Paragraph.  This can also be </a:t>
            </a:r>
            <a:r>
              <a:rPr lang="en-US" b="1" smtClean="0">
                <a:latin typeface="Times New Roman" pitchFamily="18" charset="0"/>
              </a:rPr>
              <a:t>found Intermediate Tool 4-6b.</a:t>
            </a:r>
          </a:p>
          <a:p>
            <a:pPr lvl="1" eaLnBrk="1" hangingPunct="1">
              <a:buFontTx/>
              <a:buChar char="•"/>
            </a:pPr>
            <a:r>
              <a:rPr lang="en-US" smtClean="0">
                <a:latin typeface="Times New Roman" pitchFamily="18" charset="0"/>
              </a:rPr>
              <a:t>Have participants color the lights with their highlighter and then color the sentences. Review as a group. Put one under the document cameras or use an overhead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p:txBody>
          <a:bodyPr/>
          <a:lstStyle/>
          <a:p>
            <a:pPr>
              <a:defRPr/>
            </a:pPr>
            <a:fld id="{DBFBFA37-818A-4A4D-B39A-0EC9D00BFA92}" type="slidenum">
              <a:rPr lang="en-US" smtClean="0">
                <a:latin typeface="Arial" pitchFamily="34" charset="0"/>
              </a:rPr>
              <a:pPr>
                <a:defRPr/>
              </a:pPr>
              <a:t>13</a:t>
            </a:fld>
            <a:endParaRPr lang="en-US" smtClean="0">
              <a:latin typeface="Arial" pitchFamily="34" charset="0"/>
            </a:endParaRPr>
          </a:p>
        </p:txBody>
      </p:sp>
      <p:sp>
        <p:nvSpPr>
          <p:cNvPr id="149507"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49508"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lvl="1" eaLnBrk="1" hangingPunct="1">
              <a:lnSpc>
                <a:spcPct val="80000"/>
              </a:lnSpc>
            </a:pPr>
            <a:r>
              <a:rPr lang="en-US" sz="1000" smtClean="0">
                <a:latin typeface="Times New Roman" pitchFamily="18" charset="0"/>
              </a:rPr>
              <a:t>Introduce the informal outline or T- Chart – refer to the handouts. Have the participants color the T-Chart </a:t>
            </a:r>
          </a:p>
          <a:p>
            <a:pPr lvl="1" eaLnBrk="1" hangingPunct="1">
              <a:lnSpc>
                <a:spcPct val="80000"/>
              </a:lnSpc>
            </a:pPr>
            <a:r>
              <a:rPr lang="en-US" sz="1000" smtClean="0">
                <a:latin typeface="Times New Roman" pitchFamily="18" charset="0"/>
              </a:rPr>
              <a:t>(click) T= is your topic – this is green (go and tell the topic)</a:t>
            </a:r>
          </a:p>
          <a:p>
            <a:pPr lvl="1" eaLnBrk="1" hangingPunct="1">
              <a:lnSpc>
                <a:spcPct val="80000"/>
              </a:lnSpc>
            </a:pPr>
            <a:r>
              <a:rPr lang="en-US" sz="1000" smtClean="0">
                <a:latin typeface="Times New Roman" pitchFamily="18" charset="0"/>
              </a:rPr>
              <a:t>(click) </a:t>
            </a:r>
            <a:r>
              <a:rPr lang="en-US" sz="1000" smtClean="0">
                <a:latin typeface="Times New Roman" pitchFamily="18" charset="0"/>
                <a:sym typeface="Wingdings" pitchFamily="2" charset="2"/>
              </a:rPr>
              <a:t>Is your reason, detail, fact- this is yellow (slow down)</a:t>
            </a:r>
          </a:p>
          <a:p>
            <a:pPr lvl="1" eaLnBrk="1" hangingPunct="1">
              <a:lnSpc>
                <a:spcPct val="80000"/>
              </a:lnSpc>
              <a:buFont typeface="Wingdings" pitchFamily="2" charset="2"/>
              <a:buNone/>
            </a:pPr>
            <a:r>
              <a:rPr lang="en-US" sz="1000" smtClean="0">
                <a:latin typeface="Times New Roman" pitchFamily="18" charset="0"/>
                <a:sym typeface="Wingdings" pitchFamily="2" charset="2"/>
              </a:rPr>
              <a:t>(click) This is section for the explanation or example (stop and explain)</a:t>
            </a:r>
          </a:p>
          <a:p>
            <a:pPr lvl="1" eaLnBrk="1" hangingPunct="1">
              <a:lnSpc>
                <a:spcPct val="80000"/>
              </a:lnSpc>
              <a:buFont typeface="Wingdings" pitchFamily="2" charset="2"/>
              <a:buNone/>
            </a:pPr>
            <a:r>
              <a:rPr lang="en-US" sz="1000" smtClean="0">
                <a:latin typeface="Times New Roman" pitchFamily="18" charset="0"/>
                <a:sym typeface="Wingdings" pitchFamily="2" charset="2"/>
              </a:rPr>
              <a:t>(click) C= your conclusion (go and remind them of your topic) </a:t>
            </a:r>
            <a:endParaRPr lang="en-US" sz="1000"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lide Image Placeholder 1"/>
          <p:cNvSpPr>
            <a:spLocks noGrp="1" noRot="1" noChangeAspect="1" noTextEdit="1"/>
          </p:cNvSpPr>
          <p:nvPr>
            <p:ph type="sldImg"/>
          </p:nvPr>
        </p:nvSpPr>
        <p:spPr bwMode="auto">
          <a:noFill/>
          <a:ln>
            <a:solidFill>
              <a:srgbClr val="000000"/>
            </a:solidFill>
            <a:miter lim="800000"/>
            <a:headEnd/>
            <a:tailEnd/>
          </a:ln>
        </p:spPr>
      </p:sp>
      <p:sp>
        <p:nvSpPr>
          <p:cNvPr id="15053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Arial" pitchFamily="34" charset="0"/>
              </a:rPr>
              <a:t>This is to show that this graphic organizer can be done in a notebook to help with pre-writing (click) </a:t>
            </a:r>
          </a:p>
          <a:p>
            <a:endParaRPr lang="en-US" smtClean="0">
              <a:latin typeface="Arial" pitchFamily="34" charset="0"/>
            </a:endParaRPr>
          </a:p>
          <a:p>
            <a:r>
              <a:rPr lang="en-US" smtClean="0">
                <a:latin typeface="Arial" pitchFamily="34" charset="0"/>
              </a:rPr>
              <a:t>(hint: a necessary step on some of the CSAP questions.) </a:t>
            </a:r>
          </a:p>
        </p:txBody>
      </p:sp>
      <p:sp>
        <p:nvSpPr>
          <p:cNvPr id="106500" name="Slide Number Placeholder 3"/>
          <p:cNvSpPr>
            <a:spLocks noGrp="1"/>
          </p:cNvSpPr>
          <p:nvPr>
            <p:ph type="sldNum" sz="quarter" idx="5"/>
          </p:nvPr>
        </p:nvSpPr>
        <p:spPr/>
        <p:txBody>
          <a:bodyPr/>
          <a:lstStyle/>
          <a:p>
            <a:pPr>
              <a:defRPr/>
            </a:pPr>
            <a:fld id="{5EBF1144-7DEE-49E6-9772-4486FACE222B}" type="slidenum">
              <a:rPr lang="en-US" smtClean="0">
                <a:latin typeface="Arial" pitchFamily="34" charset="0"/>
              </a:rPr>
              <a:pPr>
                <a:defRPr/>
              </a:pPr>
              <a:t>14</a:t>
            </a:fld>
            <a:endParaRPr lang="en-US" smtClean="0">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p:txBody>
          <a:bodyPr/>
          <a:lstStyle/>
          <a:p>
            <a:pPr>
              <a:defRPr/>
            </a:pPr>
            <a:fld id="{91EAAAA0-D98E-403E-BB29-19E7239CA3C7}" type="slidenum">
              <a:rPr lang="en-US" smtClean="0">
                <a:latin typeface="Arial" pitchFamily="34" charset="0"/>
              </a:rPr>
              <a:pPr>
                <a:defRPr/>
              </a:pPr>
              <a:t>15</a:t>
            </a:fld>
            <a:endParaRPr lang="en-US" smtClean="0">
              <a:latin typeface="Arial" pitchFamily="34" charset="0"/>
            </a:endParaRPr>
          </a:p>
        </p:txBody>
      </p:sp>
      <p:sp>
        <p:nvSpPr>
          <p:cNvPr id="151555" name="Rectangle 2"/>
          <p:cNvSpPr>
            <a:spLocks noGrp="1" noRot="1" noChangeAspect="1" noChangeArrowheads="1" noTextEdit="1"/>
          </p:cNvSpPr>
          <p:nvPr>
            <p:ph type="sldImg"/>
          </p:nvPr>
        </p:nvSpPr>
        <p:spPr bwMode="auto">
          <a:xfrm>
            <a:off x="1604963" y="846138"/>
            <a:ext cx="3749675" cy="2811462"/>
          </a:xfrm>
          <a:noFill/>
          <a:ln>
            <a:solidFill>
              <a:srgbClr val="000000"/>
            </a:solidFill>
            <a:miter lim="800000"/>
            <a:headEnd/>
            <a:tailEnd/>
          </a:ln>
        </p:spPr>
      </p:sp>
      <p:sp>
        <p:nvSpPr>
          <p:cNvPr id="151556" name="Rectangle 3"/>
          <p:cNvSpPr>
            <a:spLocks noGrp="1" noChangeArrowheads="1"/>
          </p:cNvSpPr>
          <p:nvPr>
            <p:ph type="body" idx="1"/>
          </p:nvPr>
        </p:nvSpPr>
        <p:spPr bwMode="auto">
          <a:xfrm>
            <a:off x="458788" y="3811588"/>
            <a:ext cx="5964237" cy="4943475"/>
          </a:xfrm>
          <a:noFill/>
        </p:spPr>
        <p:txBody>
          <a:bodyPr wrap="square" numCol="1" anchor="t" anchorCtr="0" compatLnSpc="1">
            <a:prstTxWarp prst="textNoShape">
              <a:avLst/>
            </a:prstTxWarp>
          </a:bodyPr>
          <a:lstStyle/>
          <a:p>
            <a:pPr eaLnBrk="1" hangingPunct="1">
              <a:spcBef>
                <a:spcPct val="0"/>
              </a:spcBef>
            </a:pPr>
            <a:r>
              <a:rPr lang="en-US" b="1" u="sng" smtClean="0">
                <a:latin typeface="Arial" pitchFamily="34" charset="0"/>
              </a:rPr>
              <a:t>Trainers Notes:</a:t>
            </a:r>
            <a:r>
              <a:rPr lang="en-US" smtClean="0">
                <a:latin typeface="Times New Roman" pitchFamily="18" charset="0"/>
              </a:rPr>
              <a:t> This is what it would look like to color code a paragraph *</a:t>
            </a:r>
            <a:r>
              <a:rPr lang="en-US" b="1" smtClean="0">
                <a:latin typeface="Times New Roman" pitchFamily="18" charset="0"/>
              </a:rPr>
              <a:t>Have group highlight before you click* 8 clicks total.</a:t>
            </a:r>
            <a:endParaRPr lang="en-US" smtClean="0">
              <a:latin typeface="Times New Roman" pitchFamily="18" charset="0"/>
            </a:endParaRPr>
          </a:p>
          <a:p>
            <a:pPr eaLnBrk="1" hangingPunct="1">
              <a:spcBef>
                <a:spcPct val="0"/>
              </a:spcBef>
            </a:pPr>
            <a:endParaRPr lang="en-US" smtClean="0">
              <a:latin typeface="Times New Roman" pitchFamily="18" charset="0"/>
            </a:endParaRPr>
          </a:p>
          <a:p>
            <a:pPr eaLnBrk="1" hangingPunct="1">
              <a:spcBef>
                <a:spcPct val="0"/>
              </a:spcBef>
              <a:buFontTx/>
              <a:buChar char="•"/>
            </a:pPr>
            <a:r>
              <a:rPr lang="en-US" smtClean="0">
                <a:latin typeface="Times New Roman" pitchFamily="18" charset="0"/>
              </a:rPr>
              <a:t>Sentence by sentence, what “color” do you think each sentence should be?</a:t>
            </a:r>
          </a:p>
          <a:p>
            <a:pPr eaLnBrk="1" hangingPunct="1">
              <a:buFontTx/>
              <a:buChar char="•"/>
            </a:pPr>
            <a:endParaRPr lang="en-US" smtClean="0">
              <a:latin typeface="Times New Roman" pitchFamily="18" charset="0"/>
            </a:endParaRPr>
          </a:p>
          <a:p>
            <a:pPr eaLnBrk="1" hangingPunct="1">
              <a:buFontTx/>
              <a:buChar char="•"/>
            </a:pPr>
            <a:r>
              <a:rPr lang="en-US" smtClean="0">
                <a:latin typeface="Times New Roman" pitchFamily="18" charset="0"/>
              </a:rPr>
              <a:t>Now go back to your training packet and highlight the paragraph titled Writing a Paragraph.  This can also be </a:t>
            </a:r>
            <a:r>
              <a:rPr lang="en-US" b="1" smtClean="0">
                <a:latin typeface="Times New Roman" pitchFamily="18" charset="0"/>
              </a:rPr>
              <a:t>found Intermediate Tool 4-6b.</a:t>
            </a:r>
          </a:p>
          <a:p>
            <a:pPr lvl="1" eaLnBrk="1" hangingPunct="1">
              <a:buFontTx/>
              <a:buChar char="•"/>
            </a:pPr>
            <a:r>
              <a:rPr lang="en-US" smtClean="0">
                <a:latin typeface="Times New Roman" pitchFamily="18" charset="0"/>
              </a:rPr>
              <a:t>Have participants color the lights with their highlighter and then color the sentences. Review as a group. Put one under the document cameras or use an overhead </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cstate="print">
            <a:lum bright="42000" contrast="-68000"/>
          </a:blip>
          <a:srcRect/>
          <a:stretch>
            <a:fillRect l="-30000" t="-20000" r="-2000" b="12000"/>
          </a:stretch>
        </a:blipFill>
        <a:effectLst/>
      </p:bgPr>
    </p:bg>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fld id="{B9A7707A-0164-408F-BD2F-02A05115B2E9}" type="datetime8">
              <a:rPr lang="en-US"/>
              <a:pPr>
                <a:defRPr/>
              </a:pPr>
              <a:t>4/16/2013 9:53 AM</a:t>
            </a:fld>
            <a:endParaRPr lang="en-US" dirty="0"/>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en-US"/>
          </a:p>
        </p:txBody>
      </p:sp>
      <p:sp>
        <p:nvSpPr>
          <p:cNvPr id="11" name="Slide Number Placeholder 28"/>
          <p:cNvSpPr>
            <a:spLocks noGrp="1"/>
          </p:cNvSpPr>
          <p:nvPr>
            <p:ph type="sldNum" sz="quarter" idx="12"/>
          </p:nvPr>
        </p:nvSpPr>
        <p:spPr>
          <a:xfrm>
            <a:off x="8001000" y="228600"/>
            <a:ext cx="838200" cy="381000"/>
          </a:xfrm>
        </p:spPr>
        <p:txBody>
          <a:bodyPr/>
          <a:lstStyle>
            <a:lvl1pPr>
              <a:defRPr sz="1400">
                <a:solidFill>
                  <a:schemeClr val="tx2"/>
                </a:solidFill>
              </a:defRPr>
            </a:lvl1pPr>
          </a:lstStyle>
          <a:p>
            <a:pPr>
              <a:defRPr/>
            </a:pPr>
            <a:fld id="{4D20B722-785A-4082-83FD-7DE669A01CEA}"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95DB8C99-BDF3-46FC-8824-C517FB7406D4}" type="datetime8">
              <a:rPr lang="en-US"/>
              <a:pPr>
                <a:defRPr/>
              </a:pPr>
              <a:t>4/16/2013 9:53 AM</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6CEB7063-E65A-4AE3-8FC6-695DABC25DB4}" type="slidenum">
              <a:rPr lang="en-US"/>
              <a:pPr>
                <a:defRPr/>
              </a:pPr>
              <a:t>‹#›</a:t>
            </a:fld>
            <a:endParaRPr lang="en-US" sz="1400" dirty="0">
              <a:solidFill>
                <a:srgbClr val="FFFFFF"/>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fld id="{4815C260-6023-425B-8B52-B5CA9175399A}" type="datetime8">
              <a:rPr lang="en-US"/>
              <a:pPr>
                <a:defRPr/>
              </a:pPr>
              <a:t>4/16/2013 9:53 AM</a:t>
            </a:fld>
            <a:endParaRPr lang="en-US" dirty="0"/>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endParaRPr lang="en-US"/>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7713484F-D68C-435F-BF6A-59C29DD95E19}" type="slidenum">
              <a:rPr lang="en-US"/>
              <a:pPr>
                <a:defRPr/>
              </a:pPr>
              <a:t>‹#›</a:t>
            </a:fld>
            <a:endParaRPr lang="en-US" sz="1400" dirty="0">
              <a:solidFill>
                <a:srgbClr val="FFFFFF"/>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dirty="0"/>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FCFF0F23-0DCB-424B-9B1C-4569BD6597B1}" type="datetime8">
              <a:rPr lang="en-US"/>
              <a:pPr>
                <a:defRPr/>
              </a:pPr>
              <a:t>4/16/2013 9:53 AM</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sz="1400">
                <a:solidFill>
                  <a:srgbClr val="FFFFFF"/>
                </a:solidFill>
              </a:defRPr>
            </a:lvl1pPr>
          </a:lstStyle>
          <a:p>
            <a:pPr>
              <a:defRPr/>
            </a:pPr>
            <a:fld id="{6DDC06E6-DE4C-44DF-B796-DC238E129EFF}"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1371600" y="2743200"/>
            <a:ext cx="7123113" cy="1673225"/>
          </a:xfrm>
        </p:spPr>
        <p:txBody>
          <a:bodyPr/>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dirty="0"/>
          </a:p>
        </p:txBody>
      </p:sp>
      <p:sp>
        <p:nvSpPr>
          <p:cNvPr id="7" name="Date Placeholder 11"/>
          <p:cNvSpPr>
            <a:spLocks noGrp="1"/>
          </p:cNvSpPr>
          <p:nvPr>
            <p:ph type="dt" sz="half" idx="10"/>
          </p:nvPr>
        </p:nvSpPr>
        <p:spPr/>
        <p:txBody>
          <a:bodyPr/>
          <a:lstStyle>
            <a:lvl1pPr>
              <a:defRPr/>
            </a:lvl1pPr>
          </a:lstStyle>
          <a:p>
            <a:pPr>
              <a:defRPr/>
            </a:pPr>
            <a:fld id="{B4476FA3-684E-4BCA-B58A-C2A82B2A5A83}" type="datetime8">
              <a:rPr lang="en-US"/>
              <a:pPr>
                <a:defRPr/>
              </a:pPr>
              <a:t>4/16/2013 9:53 AM</a:t>
            </a:fld>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defRPr>
            </a:lvl1pPr>
          </a:lstStyle>
          <a:p>
            <a:pPr>
              <a:defRPr/>
            </a:pPr>
            <a:fld id="{CEBFF192-10E4-4750-BD50-290F24E6D724}" type="slidenum">
              <a:rPr lang="en-US"/>
              <a:pPr>
                <a:defRPr/>
              </a:pPr>
              <a:t>‹#›</a:t>
            </a:fld>
            <a:endParaRPr lang="en-US" dirty="0"/>
          </a:p>
        </p:txBody>
      </p:sp>
      <p:sp>
        <p:nvSpPr>
          <p:cNvPr id="9" name="Footer Placeholder 13"/>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7"/>
          <p:cNvSpPr>
            <a:spLocks noGrp="1"/>
          </p:cNvSpPr>
          <p:nvPr>
            <p:ph type="dt" sz="half" idx="10"/>
          </p:nvPr>
        </p:nvSpPr>
        <p:spPr/>
        <p:txBody>
          <a:bodyPr rtlCol="0"/>
          <a:lstStyle>
            <a:lvl1pPr>
              <a:defRPr/>
            </a:lvl1pPr>
          </a:lstStyle>
          <a:p>
            <a:pPr>
              <a:defRPr/>
            </a:pPr>
            <a:fld id="{FFADD92C-85AA-4CD3-8E38-855744AAFBB5}" type="datetime8">
              <a:rPr lang="en-US"/>
              <a:pPr>
                <a:defRPr/>
              </a:pPr>
              <a:t>4/16/2013 9:53 AM</a:t>
            </a:fld>
            <a:endParaRPr lang="en-US"/>
          </a:p>
        </p:txBody>
      </p:sp>
      <p:sp>
        <p:nvSpPr>
          <p:cNvPr id="6" name="Slide Number Placeholder 9"/>
          <p:cNvSpPr>
            <a:spLocks noGrp="1"/>
          </p:cNvSpPr>
          <p:nvPr>
            <p:ph type="sldNum" sz="quarter" idx="11"/>
          </p:nvPr>
        </p:nvSpPr>
        <p:spPr/>
        <p:txBody>
          <a:bodyPr rtlCol="0"/>
          <a:lstStyle>
            <a:lvl1pPr>
              <a:defRPr sz="1400">
                <a:solidFill>
                  <a:srgbClr val="FFFFFF"/>
                </a:solidFill>
              </a:defRPr>
            </a:lvl1pPr>
          </a:lstStyle>
          <a:p>
            <a:pPr>
              <a:defRPr/>
            </a:pPr>
            <a:fld id="{1C6E10E5-4E7F-473E-8E1A-133402256506}" type="slidenum">
              <a:rPr lang="en-US"/>
              <a:pPr>
                <a:defRPr/>
              </a:pPr>
              <a:t>‹#›</a:t>
            </a:fld>
            <a:endParaRPr lang="en-US"/>
          </a:p>
        </p:txBody>
      </p:sp>
      <p:sp>
        <p:nvSpPr>
          <p:cNvPr id="7" name="Footer Placeholder 11"/>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dirty="0"/>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fld id="{4217840E-85FC-41DF-B010-875F7AB93D21}" type="datetime8">
              <a:rPr lang="en-US"/>
              <a:pPr>
                <a:defRPr/>
              </a:pPr>
              <a:t>4/16/2013 9:53 AM</a:t>
            </a:fld>
            <a:endParaRPr lang="en-US"/>
          </a:p>
        </p:txBody>
      </p:sp>
      <p:sp>
        <p:nvSpPr>
          <p:cNvPr id="8" name="Slide Number Placeholder 11"/>
          <p:cNvSpPr>
            <a:spLocks noGrp="1"/>
          </p:cNvSpPr>
          <p:nvPr>
            <p:ph type="sldNum" sz="quarter" idx="11"/>
          </p:nvPr>
        </p:nvSpPr>
        <p:spPr/>
        <p:txBody>
          <a:bodyPr rtlCol="0"/>
          <a:lstStyle>
            <a:lvl1pPr>
              <a:defRPr sz="1400">
                <a:solidFill>
                  <a:srgbClr val="FFFFFF"/>
                </a:solidFill>
              </a:defRPr>
            </a:lvl1pPr>
          </a:lstStyle>
          <a:p>
            <a:pPr>
              <a:defRPr/>
            </a:pPr>
            <a:fld id="{BCFEE3FD-3489-4708-82AF-1E4C8FF03D27}" type="slidenum">
              <a:rPr lang="en-US"/>
              <a:pPr>
                <a:defRPr/>
              </a:pPr>
              <a:t>‹#›</a:t>
            </a:fld>
            <a:endParaRPr lang="en-US"/>
          </a:p>
        </p:txBody>
      </p:sp>
      <p:sp>
        <p:nvSpPr>
          <p:cNvPr id="9" name="Footer Placeholder 13"/>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21B589E3-71C2-469B-B343-CEB7E4924AD2}" type="datetime8">
              <a:rPr lang="en-US"/>
              <a:pPr>
                <a:defRPr/>
              </a:pPr>
              <a:t>4/16/2013 9:53 AM</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sz="1400">
                <a:solidFill>
                  <a:srgbClr val="FFFFFF"/>
                </a:solidFill>
              </a:defRPr>
            </a:lvl1pPr>
          </a:lstStyle>
          <a:p>
            <a:pPr>
              <a:defRPr/>
            </a:pPr>
            <a:fld id="{297A58BE-0493-4DAB-9D03-78440885C4AC}"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D5387A29-2935-4BF7-9DE8-3BA9CCB04C16}" type="datetime8">
              <a:rPr lang="en-US"/>
              <a:pPr>
                <a:defRPr/>
              </a:pPr>
              <a:t>4/16/2013 9:53 AM</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sz="1400">
                <a:solidFill>
                  <a:schemeClr val="tx2"/>
                </a:solidFill>
              </a:defRPr>
            </a:lvl1pPr>
          </a:lstStyle>
          <a:p>
            <a:pPr>
              <a:defRPr/>
            </a:pPr>
            <a:fld id="{0A5C7F4C-5B5E-4165-AD02-B7CEF2095485}"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4" name="Picture 9" descr="sm_pencil.png"/>
          <p:cNvPicPr>
            <a:picLocks noChangeAspect="1"/>
          </p:cNvPicPr>
          <p:nvPr userDrawn="1"/>
        </p:nvPicPr>
        <p:blipFill>
          <a:blip r:embed="rId2" cstate="print"/>
          <a:srcRect/>
          <a:stretch>
            <a:fillRect/>
          </a:stretch>
        </p:blipFill>
        <p:spPr bwMode="auto">
          <a:xfrm>
            <a:off x="612775" y="1755775"/>
            <a:ext cx="1614488" cy="2144713"/>
          </a:xfrm>
          <a:prstGeom prst="rect">
            <a:avLst/>
          </a:prstGeom>
          <a:noFill/>
          <a:ln w="50800" cap="sq" cmpd="dbl">
            <a:solidFill>
              <a:schemeClr val="accent2"/>
            </a:solidFill>
            <a:miter lim="800000"/>
            <a:headEnd/>
            <a:tailEnd/>
          </a:ln>
        </p:spPr>
      </p:pic>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dirty="0"/>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lstStyle>
          <a:p>
            <a:pPr>
              <a:defRPr/>
            </a:pPr>
            <a:fld id="{CEB805FC-6D15-4D02-AC41-C86C3CBF132E}" type="datetime8">
              <a:rPr lang="en-US"/>
              <a:pPr>
                <a:defRPr/>
              </a:pPr>
              <a:t>4/16/2013 9:53 AM</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sz="1400">
                <a:solidFill>
                  <a:srgbClr val="FFFFFF"/>
                </a:solidFill>
              </a:defRPr>
            </a:lvl1pPr>
          </a:lstStyle>
          <a:p>
            <a:pPr>
              <a:defRPr/>
            </a:pPr>
            <a:fld id="{492866D3-962B-4E38-967C-EBC168435289}"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fld id="{2FD069A1-C05D-4D41-A0D7-8C56F17026EB}" type="datetime8">
              <a:rPr lang="en-US"/>
              <a:pPr>
                <a:defRPr/>
              </a:pPr>
              <a:t>4/16/2013 9:53 AM</a:t>
            </a:fld>
            <a:endParaRPr lang="en-US"/>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solidFill>
                  <a:srgbClr val="FFFFFF"/>
                </a:solidFill>
              </a:defRPr>
            </a:lvl1pPr>
          </a:lstStyle>
          <a:p>
            <a:pPr>
              <a:defRPr/>
            </a:pPr>
            <a:fld id="{95548BD1-57D7-4FD8-99CC-960291360382}" type="slidenum">
              <a:rPr lang="en-US"/>
              <a:pPr>
                <a:defRPr/>
              </a:pPr>
              <a:t>‹#›</a:t>
            </a:fld>
            <a:endParaRPr lang="en-US" dirty="0"/>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fontAlgn="auto">
              <a:spcBef>
                <a:spcPts val="0"/>
              </a:spcBef>
              <a:spcAft>
                <a:spcPts val="0"/>
              </a:spcAft>
              <a:defRPr sz="1400">
                <a:solidFill>
                  <a:schemeClr val="tx2"/>
                </a:solidFill>
                <a:latin typeface="+mn-lt"/>
                <a:cs typeface="+mn-cs"/>
              </a:defRPr>
            </a:lvl1pPr>
          </a:lstStyle>
          <a:p>
            <a:pPr>
              <a:defRPr/>
            </a:pPr>
            <a:fld id="{C8626935-933C-43D6-9E39-3B5907EB4725}" type="datetime8">
              <a:rPr lang="en-US"/>
              <a:pPr>
                <a:defRPr/>
              </a:pPr>
              <a:t>4/16/2013 9:53 AM</a:t>
            </a:fld>
            <a:endParaRPr lang="en-US" dirty="0"/>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fontAlgn="auto">
              <a:spcBef>
                <a:spcPts val="0"/>
              </a:spcBef>
              <a:spcAft>
                <a:spcPts val="0"/>
              </a:spcAft>
              <a:defRPr sz="1400">
                <a:solidFill>
                  <a:schemeClr val="tx2"/>
                </a:solidFill>
                <a:latin typeface="+mn-lt"/>
                <a:cs typeface="+mn-cs"/>
              </a:defRPr>
            </a:lvl1pPr>
          </a:lstStyle>
          <a:p>
            <a:pPr>
              <a:defRPr/>
            </a:pPr>
            <a:endParaRPr lang="en-US"/>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fontAlgn="auto">
              <a:spcBef>
                <a:spcPts val="0"/>
              </a:spcBef>
              <a:spcAft>
                <a:spcPts val="0"/>
              </a:spcAft>
              <a:defRPr sz="1200" b="1">
                <a:solidFill>
                  <a:schemeClr val="tx2"/>
                </a:solidFill>
                <a:latin typeface="+mn-lt"/>
                <a:cs typeface="+mn-cs"/>
              </a:defRPr>
            </a:lvl1pPr>
          </a:lstStyle>
          <a:p>
            <a:pPr>
              <a:defRPr/>
            </a:pPr>
            <a:fld id="{483ACE15-EED0-446F-B3A5-A8FFFA9541E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C32D2E"/>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84AA33"/>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openxmlformats.org/officeDocument/2006/relationships/image" Target="../media/image17.wmf"/><Relationship Id="rId3" Type="http://schemas.openxmlformats.org/officeDocument/2006/relationships/image" Target="../media/image12.wmf"/><Relationship Id="rId7" Type="http://schemas.openxmlformats.org/officeDocument/2006/relationships/image" Target="../media/image16.gif"/><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15.wmf"/><Relationship Id="rId5" Type="http://schemas.openxmlformats.org/officeDocument/2006/relationships/image" Target="../media/image14.png"/><Relationship Id="rId4" Type="http://schemas.openxmlformats.org/officeDocument/2006/relationships/image" Target="../media/image13.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17.wmf"/><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21.wmf"/><Relationship Id="rId5" Type="http://schemas.openxmlformats.org/officeDocument/2006/relationships/image" Target="../media/image20.png"/><Relationship Id="rId4" Type="http://schemas.openxmlformats.org/officeDocument/2006/relationships/image" Target="../media/image19.wmf"/></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png"/><Relationship Id="rId1" Type="http://schemas.openxmlformats.org/officeDocument/2006/relationships/slideLayout" Target="../slideLayouts/slideLayout6.xml"/><Relationship Id="rId4" Type="http://schemas.openxmlformats.org/officeDocument/2006/relationships/image" Target="../media/image26.wm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ctrTitle"/>
          </p:nvPr>
        </p:nvSpPr>
        <p:spPr>
          <a:xfrm>
            <a:off x="2286000" y="4343400"/>
            <a:ext cx="6477000" cy="1447800"/>
          </a:xfrm>
        </p:spPr>
        <p:txBody>
          <a:bodyPr>
            <a:normAutofit fontScale="90000"/>
          </a:bodyPr>
          <a:lstStyle/>
          <a:p>
            <a:pPr eaLnBrk="1" fontAlgn="auto" hangingPunct="1">
              <a:spcAft>
                <a:spcPts val="0"/>
              </a:spcAft>
              <a:defRPr/>
            </a:pPr>
            <a:r>
              <a:rPr lang="en-US" dirty="0" smtClean="0">
                <a:solidFill>
                  <a:schemeClr val="accent1">
                    <a:lumMod val="75000"/>
                  </a:schemeClr>
                </a:solidFill>
              </a:rPr>
              <a:t>Specialized instruction in Written Expression: The challenges of Learning to Write </a:t>
            </a:r>
            <a:endParaRPr lang="en-US" dirty="0">
              <a:solidFill>
                <a:schemeClr val="accent1">
                  <a:lumMod val="75000"/>
                </a:schemeClr>
              </a:solidFill>
            </a:endParaRPr>
          </a:p>
        </p:txBody>
      </p:sp>
      <p:sp>
        <p:nvSpPr>
          <p:cNvPr id="3" name="Rectangle 2"/>
          <p:cNvSpPr>
            <a:spLocks noGrp="1"/>
          </p:cNvSpPr>
          <p:nvPr>
            <p:ph type="subTitle" idx="1"/>
          </p:nvPr>
        </p:nvSpPr>
        <p:spPr>
          <a:xfrm>
            <a:off x="2362200" y="6049963"/>
            <a:ext cx="6705600" cy="685800"/>
          </a:xfrm>
        </p:spPr>
        <p:txBody>
          <a:bodyPr>
            <a:normAutofit fontScale="92500" lnSpcReduction="20000"/>
          </a:bodyPr>
          <a:lstStyle/>
          <a:p>
            <a:pPr eaLnBrk="1" fontAlgn="auto" hangingPunct="1">
              <a:spcAft>
                <a:spcPts val="0"/>
              </a:spcAft>
              <a:buFont typeface="Wingdings"/>
              <a:buNone/>
              <a:defRPr/>
            </a:pPr>
            <a:r>
              <a:rPr lang="en-US" dirty="0" smtClean="0"/>
              <a:t>Robert W. Frantum-Allen</a:t>
            </a:r>
            <a:br>
              <a:rPr lang="en-US" dirty="0" smtClean="0"/>
            </a:br>
            <a:r>
              <a:rPr lang="en-US" dirty="0" smtClean="0"/>
              <a:t>Writing PDU April 16, 2013</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Expository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0" y="304800"/>
            <a:ext cx="9144000" cy="762000"/>
          </a:xfrm>
          <a:noFill/>
        </p:spPr>
        <p:txBody>
          <a:bodyPr/>
          <a:lstStyle/>
          <a:p>
            <a:pPr eaLnBrk="1" hangingPunct="1"/>
            <a:r>
              <a:rPr lang="en-US" dirty="0" smtClean="0"/>
              <a:t>Traffic Light Organization</a:t>
            </a:r>
          </a:p>
        </p:txBody>
      </p:sp>
      <p:sp>
        <p:nvSpPr>
          <p:cNvPr id="147459" name="Oval 3"/>
          <p:cNvSpPr>
            <a:spLocks noChangeArrowheads="1"/>
          </p:cNvSpPr>
          <p:nvPr/>
        </p:nvSpPr>
        <p:spPr bwMode="auto">
          <a:xfrm>
            <a:off x="2438400" y="2133600"/>
            <a:ext cx="914400" cy="838200"/>
          </a:xfrm>
          <a:prstGeom prst="ellipse">
            <a:avLst/>
          </a:prstGeom>
          <a:solidFill>
            <a:srgbClr val="00D600"/>
          </a:solidFill>
          <a:ln w="9525">
            <a:solidFill>
              <a:schemeClr val="tx1"/>
            </a:solidFill>
            <a:round/>
            <a:headEnd/>
            <a:tailEnd/>
          </a:ln>
        </p:spPr>
        <p:txBody>
          <a:bodyPr wrap="none" anchor="ctr"/>
          <a:lstStyle/>
          <a:p>
            <a:endParaRPr lang="en-US"/>
          </a:p>
        </p:txBody>
      </p:sp>
      <p:sp>
        <p:nvSpPr>
          <p:cNvPr id="147460" name="Oval 4"/>
          <p:cNvSpPr>
            <a:spLocks noChangeArrowheads="1"/>
          </p:cNvSpPr>
          <p:nvPr/>
        </p:nvSpPr>
        <p:spPr bwMode="auto">
          <a:xfrm>
            <a:off x="2438400" y="3200400"/>
            <a:ext cx="914400" cy="838200"/>
          </a:xfrm>
          <a:prstGeom prst="ellipse">
            <a:avLst/>
          </a:prstGeom>
          <a:solidFill>
            <a:srgbClr val="FFFF00"/>
          </a:solidFill>
          <a:ln w="9525">
            <a:solidFill>
              <a:schemeClr val="tx1"/>
            </a:solidFill>
            <a:round/>
            <a:headEnd/>
            <a:tailEnd/>
          </a:ln>
        </p:spPr>
        <p:txBody>
          <a:bodyPr wrap="none" anchor="ctr"/>
          <a:lstStyle/>
          <a:p>
            <a:endParaRPr lang="en-US"/>
          </a:p>
        </p:txBody>
      </p:sp>
      <p:sp>
        <p:nvSpPr>
          <p:cNvPr id="147461" name="Oval 5"/>
          <p:cNvSpPr>
            <a:spLocks noChangeArrowheads="1"/>
          </p:cNvSpPr>
          <p:nvPr/>
        </p:nvSpPr>
        <p:spPr bwMode="auto">
          <a:xfrm>
            <a:off x="2438400" y="4343400"/>
            <a:ext cx="914400" cy="838200"/>
          </a:xfrm>
          <a:prstGeom prst="ellipse">
            <a:avLst/>
          </a:prstGeom>
          <a:solidFill>
            <a:srgbClr val="FF0000"/>
          </a:solidFill>
          <a:ln w="9525">
            <a:solidFill>
              <a:schemeClr val="tx1"/>
            </a:solidFill>
            <a:round/>
            <a:headEnd/>
            <a:tailEnd/>
          </a:ln>
        </p:spPr>
        <p:txBody>
          <a:bodyPr wrap="none" anchor="ctr"/>
          <a:lstStyle/>
          <a:p>
            <a:endParaRPr lang="en-US"/>
          </a:p>
        </p:txBody>
      </p:sp>
      <p:sp>
        <p:nvSpPr>
          <p:cNvPr id="147462" name="Oval 6"/>
          <p:cNvSpPr>
            <a:spLocks noChangeArrowheads="1"/>
          </p:cNvSpPr>
          <p:nvPr/>
        </p:nvSpPr>
        <p:spPr bwMode="auto">
          <a:xfrm>
            <a:off x="2438400" y="5410200"/>
            <a:ext cx="914400" cy="838200"/>
          </a:xfrm>
          <a:prstGeom prst="ellipse">
            <a:avLst/>
          </a:prstGeom>
          <a:solidFill>
            <a:srgbClr val="00D600"/>
          </a:solidFill>
          <a:ln w="9525">
            <a:solidFill>
              <a:schemeClr val="tx1"/>
            </a:solidFill>
            <a:round/>
            <a:headEnd/>
            <a:tailEnd/>
          </a:ln>
        </p:spPr>
        <p:txBody>
          <a:bodyPr wrap="none" anchor="ctr"/>
          <a:lstStyle/>
          <a:p>
            <a:endParaRPr lang="en-US"/>
          </a:p>
        </p:txBody>
      </p:sp>
      <p:sp>
        <p:nvSpPr>
          <p:cNvPr id="38919" name="Text Box 7"/>
          <p:cNvSpPr txBox="1">
            <a:spLocks noChangeArrowheads="1"/>
          </p:cNvSpPr>
          <p:nvPr/>
        </p:nvSpPr>
        <p:spPr bwMode="auto">
          <a:xfrm>
            <a:off x="3886200" y="1979613"/>
            <a:ext cx="2946400" cy="749300"/>
          </a:xfrm>
          <a:prstGeom prst="rect">
            <a:avLst/>
          </a:prstGeom>
          <a:noFill/>
          <a:ln w="9525">
            <a:noFill/>
            <a:miter lim="800000"/>
            <a:headEnd/>
            <a:tailEnd/>
          </a:ln>
        </p:spPr>
        <p:txBody>
          <a:bodyPr wrap="none">
            <a:spAutoFit/>
          </a:bodyPr>
          <a:lstStyle/>
          <a:p>
            <a:pPr algn="ctr">
              <a:lnSpc>
                <a:spcPct val="80000"/>
              </a:lnSpc>
            </a:pPr>
            <a:r>
              <a:rPr lang="en-US" sz="2400" b="1"/>
              <a:t>GO!</a:t>
            </a:r>
          </a:p>
          <a:p>
            <a:pPr algn="ctr"/>
            <a:r>
              <a:rPr lang="en-US" sz="2400"/>
              <a:t>Write a topic sentence</a:t>
            </a:r>
            <a:r>
              <a:rPr lang="en-US"/>
              <a:t>.</a:t>
            </a:r>
          </a:p>
        </p:txBody>
      </p:sp>
      <p:sp>
        <p:nvSpPr>
          <p:cNvPr id="38920" name="Text Box 8"/>
          <p:cNvSpPr txBox="1">
            <a:spLocks noChangeArrowheads="1"/>
          </p:cNvSpPr>
          <p:nvPr/>
        </p:nvSpPr>
        <p:spPr bwMode="auto">
          <a:xfrm>
            <a:off x="3581400" y="2960688"/>
            <a:ext cx="3700463" cy="1077912"/>
          </a:xfrm>
          <a:prstGeom prst="rect">
            <a:avLst/>
          </a:prstGeom>
          <a:noFill/>
          <a:ln w="9525">
            <a:noFill/>
            <a:miter lim="800000"/>
            <a:headEnd/>
            <a:tailEnd/>
          </a:ln>
        </p:spPr>
        <p:txBody>
          <a:bodyPr wrap="none">
            <a:spAutoFit/>
          </a:bodyPr>
          <a:lstStyle/>
          <a:p>
            <a:pPr algn="ctr">
              <a:lnSpc>
                <a:spcPct val="90000"/>
              </a:lnSpc>
            </a:pPr>
            <a:r>
              <a:rPr lang="en-US" sz="2400" b="1"/>
              <a:t>SLOW DOWN!</a:t>
            </a:r>
          </a:p>
          <a:p>
            <a:pPr algn="ctr">
              <a:lnSpc>
                <a:spcPct val="90000"/>
              </a:lnSpc>
            </a:pPr>
            <a:r>
              <a:rPr lang="en-US" sz="2400"/>
              <a:t>Give a reason, detail, or fact.</a:t>
            </a:r>
          </a:p>
          <a:p>
            <a:pPr algn="ctr">
              <a:lnSpc>
                <a:spcPct val="90000"/>
              </a:lnSpc>
            </a:pPr>
            <a:r>
              <a:rPr lang="en-US" sz="2400"/>
              <a:t>Include a transition.</a:t>
            </a:r>
          </a:p>
        </p:txBody>
      </p:sp>
      <p:sp>
        <p:nvSpPr>
          <p:cNvPr id="38921" name="Text Box 9"/>
          <p:cNvSpPr txBox="1">
            <a:spLocks noChangeArrowheads="1"/>
          </p:cNvSpPr>
          <p:nvPr/>
        </p:nvSpPr>
        <p:spPr bwMode="auto">
          <a:xfrm>
            <a:off x="3679825" y="4278313"/>
            <a:ext cx="3421063" cy="749300"/>
          </a:xfrm>
          <a:prstGeom prst="rect">
            <a:avLst/>
          </a:prstGeom>
          <a:noFill/>
          <a:ln w="9525">
            <a:noFill/>
            <a:miter lim="800000"/>
            <a:headEnd/>
            <a:tailEnd/>
          </a:ln>
        </p:spPr>
        <p:txBody>
          <a:bodyPr wrap="none">
            <a:spAutoFit/>
          </a:bodyPr>
          <a:lstStyle/>
          <a:p>
            <a:pPr algn="ctr"/>
            <a:r>
              <a:rPr lang="en-US" sz="2400" b="1"/>
              <a:t>STOP!</a:t>
            </a:r>
          </a:p>
          <a:p>
            <a:pPr algn="ctr">
              <a:lnSpc>
                <a:spcPct val="80000"/>
              </a:lnSpc>
            </a:pPr>
            <a:r>
              <a:rPr lang="en-US" sz="2400"/>
              <a:t>Explain. Give an example.</a:t>
            </a:r>
          </a:p>
        </p:txBody>
      </p:sp>
      <p:sp>
        <p:nvSpPr>
          <p:cNvPr id="38922" name="Text Box 10"/>
          <p:cNvSpPr txBox="1">
            <a:spLocks noChangeArrowheads="1"/>
          </p:cNvSpPr>
          <p:nvPr/>
        </p:nvSpPr>
        <p:spPr bwMode="auto">
          <a:xfrm>
            <a:off x="3943350" y="5376863"/>
            <a:ext cx="2838450" cy="1004887"/>
          </a:xfrm>
          <a:prstGeom prst="rect">
            <a:avLst/>
          </a:prstGeom>
          <a:noFill/>
          <a:ln w="9525">
            <a:noFill/>
            <a:miter lim="800000"/>
            <a:headEnd/>
            <a:tailEnd/>
          </a:ln>
        </p:spPr>
        <p:txBody>
          <a:bodyPr wrap="none">
            <a:spAutoFit/>
          </a:bodyPr>
          <a:lstStyle/>
          <a:p>
            <a:pPr algn="ctr">
              <a:lnSpc>
                <a:spcPct val="80000"/>
              </a:lnSpc>
            </a:pPr>
            <a:r>
              <a:rPr lang="en-US" sz="2400" b="1"/>
              <a:t>GO BACK!</a:t>
            </a:r>
          </a:p>
          <a:p>
            <a:pPr algn="ctr">
              <a:lnSpc>
                <a:spcPct val="80000"/>
              </a:lnSpc>
            </a:pPr>
            <a:r>
              <a:rPr lang="en-US" sz="2400"/>
              <a:t>Remind the reader of </a:t>
            </a:r>
          </a:p>
          <a:p>
            <a:pPr algn="ctr">
              <a:lnSpc>
                <a:spcPct val="90000"/>
              </a:lnSpc>
            </a:pPr>
            <a:r>
              <a:rPr lang="en-US" sz="2400"/>
              <a:t>your topic.</a:t>
            </a:r>
          </a:p>
        </p:txBody>
      </p:sp>
      <p:sp>
        <p:nvSpPr>
          <p:cNvPr id="38923" name="Line 11"/>
          <p:cNvSpPr>
            <a:spLocks noChangeShapeType="1"/>
          </p:cNvSpPr>
          <p:nvPr/>
        </p:nvSpPr>
        <p:spPr bwMode="auto">
          <a:xfrm>
            <a:off x="152400" y="1905000"/>
            <a:ext cx="8839200" cy="0"/>
          </a:xfrm>
          <a:prstGeom prst="line">
            <a:avLst/>
          </a:prstGeom>
          <a:noFill/>
          <a:ln w="9525">
            <a:solidFill>
              <a:schemeClr val="tx1"/>
            </a:solidFill>
            <a:round/>
            <a:headEnd/>
            <a:tailEnd/>
          </a:ln>
        </p:spPr>
        <p:txBody>
          <a:bodyPr/>
          <a:lstStyle/>
          <a:p>
            <a:endParaRPr lang="en-US"/>
          </a:p>
        </p:txBody>
      </p:sp>
      <p:sp>
        <p:nvSpPr>
          <p:cNvPr id="38924" name="Rectangle 17"/>
          <p:cNvSpPr>
            <a:spLocks noChangeArrowheads="1"/>
          </p:cNvSpPr>
          <p:nvPr/>
        </p:nvSpPr>
        <p:spPr bwMode="auto">
          <a:xfrm>
            <a:off x="762000" y="6343650"/>
            <a:ext cx="184150" cy="304800"/>
          </a:xfrm>
          <a:prstGeom prst="rect">
            <a:avLst/>
          </a:prstGeom>
          <a:noFill/>
          <a:ln w="9525">
            <a:noFill/>
            <a:miter lim="800000"/>
            <a:headEnd/>
            <a:tailEnd/>
          </a:ln>
        </p:spPr>
        <p:txBody>
          <a:bodyPr wrap="none">
            <a:spAutoFit/>
          </a:bodyPr>
          <a:lstStyle/>
          <a:p>
            <a:pPr>
              <a:spcBef>
                <a:spcPct val="50000"/>
              </a:spcBef>
            </a:pPr>
            <a:endParaRPr lang="en-US" sz="1400" b="1">
              <a:solidFill>
                <a:srgbClr val="FFFFFF"/>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147459"/>
                                        </p:tgtEl>
                                        <p:attrNameLst>
                                          <p:attrName>style.visibility</p:attrName>
                                        </p:attrNameLst>
                                      </p:cBhvr>
                                      <p:to>
                                        <p:strVal val="visible"/>
                                      </p:to>
                                    </p:set>
                                    <p:anim calcmode="lin" valueType="num">
                                      <p:cBhvr>
                                        <p:cTn id="7" dur="1000" fill="hold"/>
                                        <p:tgtEl>
                                          <p:spTgt spid="147459"/>
                                        </p:tgtEl>
                                        <p:attrNameLst>
                                          <p:attrName>ppt_w</p:attrName>
                                        </p:attrNameLst>
                                      </p:cBhvr>
                                      <p:tavLst>
                                        <p:tav tm="0">
                                          <p:val>
                                            <p:fltVal val="0"/>
                                          </p:val>
                                        </p:tav>
                                        <p:tav tm="100000">
                                          <p:val>
                                            <p:strVal val="#ppt_w"/>
                                          </p:val>
                                        </p:tav>
                                      </p:tavLst>
                                    </p:anim>
                                    <p:anim calcmode="lin" valueType="num">
                                      <p:cBhvr>
                                        <p:cTn id="8" dur="1000" fill="hold"/>
                                        <p:tgtEl>
                                          <p:spTgt spid="147459"/>
                                        </p:tgtEl>
                                        <p:attrNameLst>
                                          <p:attrName>ppt_h</p:attrName>
                                        </p:attrNameLst>
                                      </p:cBhvr>
                                      <p:tavLst>
                                        <p:tav tm="0">
                                          <p:val>
                                            <p:fltVal val="0"/>
                                          </p:val>
                                        </p:tav>
                                        <p:tav tm="100000">
                                          <p:val>
                                            <p:strVal val="#ppt_h"/>
                                          </p:val>
                                        </p:tav>
                                      </p:tavLst>
                                    </p:anim>
                                    <p:anim calcmode="lin" valueType="num">
                                      <p:cBhvr>
                                        <p:cTn id="9" dur="1000" fill="hold"/>
                                        <p:tgtEl>
                                          <p:spTgt spid="147459"/>
                                        </p:tgtEl>
                                        <p:attrNameLst>
                                          <p:attrName>style.rotation</p:attrName>
                                        </p:attrNameLst>
                                      </p:cBhvr>
                                      <p:tavLst>
                                        <p:tav tm="0">
                                          <p:val>
                                            <p:fltVal val="90"/>
                                          </p:val>
                                        </p:tav>
                                        <p:tav tm="100000">
                                          <p:val>
                                            <p:fltVal val="0"/>
                                          </p:val>
                                        </p:tav>
                                      </p:tavLst>
                                    </p:anim>
                                    <p:animEffect transition="in" filter="fade">
                                      <p:cBhvr>
                                        <p:cTn id="10" dur="1000"/>
                                        <p:tgtEl>
                                          <p:spTgt spid="147459"/>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iterate type="lt">
                                    <p:tmPct val="5000"/>
                                  </p:iterate>
                                  <p:childTnLst>
                                    <p:set>
                                      <p:cBhvr>
                                        <p:cTn id="14" dur="1" fill="hold">
                                          <p:stCondLst>
                                            <p:cond delay="0"/>
                                          </p:stCondLst>
                                        </p:cTn>
                                        <p:tgtEl>
                                          <p:spTgt spid="147460"/>
                                        </p:tgtEl>
                                        <p:attrNameLst>
                                          <p:attrName>style.visibility</p:attrName>
                                        </p:attrNameLst>
                                      </p:cBhvr>
                                      <p:to>
                                        <p:strVal val="visible"/>
                                      </p:to>
                                    </p:set>
                                    <p:anim calcmode="lin" valueType="num">
                                      <p:cBhvr>
                                        <p:cTn id="15" dur="1000" fill="hold"/>
                                        <p:tgtEl>
                                          <p:spTgt spid="147460"/>
                                        </p:tgtEl>
                                        <p:attrNameLst>
                                          <p:attrName>ppt_w</p:attrName>
                                        </p:attrNameLst>
                                      </p:cBhvr>
                                      <p:tavLst>
                                        <p:tav tm="0">
                                          <p:val>
                                            <p:fltVal val="0"/>
                                          </p:val>
                                        </p:tav>
                                        <p:tav tm="100000">
                                          <p:val>
                                            <p:strVal val="#ppt_w"/>
                                          </p:val>
                                        </p:tav>
                                      </p:tavLst>
                                    </p:anim>
                                    <p:anim calcmode="lin" valueType="num">
                                      <p:cBhvr>
                                        <p:cTn id="16" dur="1000" fill="hold"/>
                                        <p:tgtEl>
                                          <p:spTgt spid="147460"/>
                                        </p:tgtEl>
                                        <p:attrNameLst>
                                          <p:attrName>ppt_h</p:attrName>
                                        </p:attrNameLst>
                                      </p:cBhvr>
                                      <p:tavLst>
                                        <p:tav tm="0">
                                          <p:val>
                                            <p:fltVal val="0"/>
                                          </p:val>
                                        </p:tav>
                                        <p:tav tm="100000">
                                          <p:val>
                                            <p:strVal val="#ppt_h"/>
                                          </p:val>
                                        </p:tav>
                                      </p:tavLst>
                                    </p:anim>
                                    <p:anim calcmode="lin" valueType="num">
                                      <p:cBhvr>
                                        <p:cTn id="17" dur="1000" fill="hold"/>
                                        <p:tgtEl>
                                          <p:spTgt spid="147460"/>
                                        </p:tgtEl>
                                        <p:attrNameLst>
                                          <p:attrName>style.rotation</p:attrName>
                                        </p:attrNameLst>
                                      </p:cBhvr>
                                      <p:tavLst>
                                        <p:tav tm="0">
                                          <p:val>
                                            <p:fltVal val="90"/>
                                          </p:val>
                                        </p:tav>
                                        <p:tav tm="100000">
                                          <p:val>
                                            <p:fltVal val="0"/>
                                          </p:val>
                                        </p:tav>
                                      </p:tavLst>
                                    </p:anim>
                                    <p:animEffect transition="in" filter="fade">
                                      <p:cBhvr>
                                        <p:cTn id="18" dur="1000"/>
                                        <p:tgtEl>
                                          <p:spTgt spid="147460"/>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iterate type="lt">
                                    <p:tmPct val="5000"/>
                                  </p:iterate>
                                  <p:childTnLst>
                                    <p:set>
                                      <p:cBhvr>
                                        <p:cTn id="22" dur="1" fill="hold">
                                          <p:stCondLst>
                                            <p:cond delay="0"/>
                                          </p:stCondLst>
                                        </p:cTn>
                                        <p:tgtEl>
                                          <p:spTgt spid="147461"/>
                                        </p:tgtEl>
                                        <p:attrNameLst>
                                          <p:attrName>style.visibility</p:attrName>
                                        </p:attrNameLst>
                                      </p:cBhvr>
                                      <p:to>
                                        <p:strVal val="visible"/>
                                      </p:to>
                                    </p:set>
                                    <p:anim calcmode="lin" valueType="num">
                                      <p:cBhvr>
                                        <p:cTn id="23" dur="1000" fill="hold"/>
                                        <p:tgtEl>
                                          <p:spTgt spid="147461"/>
                                        </p:tgtEl>
                                        <p:attrNameLst>
                                          <p:attrName>ppt_w</p:attrName>
                                        </p:attrNameLst>
                                      </p:cBhvr>
                                      <p:tavLst>
                                        <p:tav tm="0">
                                          <p:val>
                                            <p:fltVal val="0"/>
                                          </p:val>
                                        </p:tav>
                                        <p:tav tm="100000">
                                          <p:val>
                                            <p:strVal val="#ppt_w"/>
                                          </p:val>
                                        </p:tav>
                                      </p:tavLst>
                                    </p:anim>
                                    <p:anim calcmode="lin" valueType="num">
                                      <p:cBhvr>
                                        <p:cTn id="24" dur="1000" fill="hold"/>
                                        <p:tgtEl>
                                          <p:spTgt spid="147461"/>
                                        </p:tgtEl>
                                        <p:attrNameLst>
                                          <p:attrName>ppt_h</p:attrName>
                                        </p:attrNameLst>
                                      </p:cBhvr>
                                      <p:tavLst>
                                        <p:tav tm="0">
                                          <p:val>
                                            <p:fltVal val="0"/>
                                          </p:val>
                                        </p:tav>
                                        <p:tav tm="100000">
                                          <p:val>
                                            <p:strVal val="#ppt_h"/>
                                          </p:val>
                                        </p:tav>
                                      </p:tavLst>
                                    </p:anim>
                                    <p:anim calcmode="lin" valueType="num">
                                      <p:cBhvr>
                                        <p:cTn id="25" dur="1000" fill="hold"/>
                                        <p:tgtEl>
                                          <p:spTgt spid="147461"/>
                                        </p:tgtEl>
                                        <p:attrNameLst>
                                          <p:attrName>style.rotation</p:attrName>
                                        </p:attrNameLst>
                                      </p:cBhvr>
                                      <p:tavLst>
                                        <p:tav tm="0">
                                          <p:val>
                                            <p:fltVal val="90"/>
                                          </p:val>
                                        </p:tav>
                                        <p:tav tm="100000">
                                          <p:val>
                                            <p:fltVal val="0"/>
                                          </p:val>
                                        </p:tav>
                                      </p:tavLst>
                                    </p:anim>
                                    <p:animEffect transition="in" filter="fade">
                                      <p:cBhvr>
                                        <p:cTn id="26" dur="1000"/>
                                        <p:tgtEl>
                                          <p:spTgt spid="147461"/>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iterate type="lt">
                                    <p:tmPct val="5000"/>
                                  </p:iterate>
                                  <p:childTnLst>
                                    <p:set>
                                      <p:cBhvr>
                                        <p:cTn id="30" dur="1" fill="hold">
                                          <p:stCondLst>
                                            <p:cond delay="0"/>
                                          </p:stCondLst>
                                        </p:cTn>
                                        <p:tgtEl>
                                          <p:spTgt spid="147462"/>
                                        </p:tgtEl>
                                        <p:attrNameLst>
                                          <p:attrName>style.visibility</p:attrName>
                                        </p:attrNameLst>
                                      </p:cBhvr>
                                      <p:to>
                                        <p:strVal val="visible"/>
                                      </p:to>
                                    </p:set>
                                    <p:anim calcmode="lin" valueType="num">
                                      <p:cBhvr>
                                        <p:cTn id="31" dur="1000" fill="hold"/>
                                        <p:tgtEl>
                                          <p:spTgt spid="147462"/>
                                        </p:tgtEl>
                                        <p:attrNameLst>
                                          <p:attrName>ppt_w</p:attrName>
                                        </p:attrNameLst>
                                      </p:cBhvr>
                                      <p:tavLst>
                                        <p:tav tm="0">
                                          <p:val>
                                            <p:fltVal val="0"/>
                                          </p:val>
                                        </p:tav>
                                        <p:tav tm="100000">
                                          <p:val>
                                            <p:strVal val="#ppt_w"/>
                                          </p:val>
                                        </p:tav>
                                      </p:tavLst>
                                    </p:anim>
                                    <p:anim calcmode="lin" valueType="num">
                                      <p:cBhvr>
                                        <p:cTn id="32" dur="1000" fill="hold"/>
                                        <p:tgtEl>
                                          <p:spTgt spid="147462"/>
                                        </p:tgtEl>
                                        <p:attrNameLst>
                                          <p:attrName>ppt_h</p:attrName>
                                        </p:attrNameLst>
                                      </p:cBhvr>
                                      <p:tavLst>
                                        <p:tav tm="0">
                                          <p:val>
                                            <p:fltVal val="0"/>
                                          </p:val>
                                        </p:tav>
                                        <p:tav tm="100000">
                                          <p:val>
                                            <p:strVal val="#ppt_h"/>
                                          </p:val>
                                        </p:tav>
                                      </p:tavLst>
                                    </p:anim>
                                    <p:anim calcmode="lin" valueType="num">
                                      <p:cBhvr>
                                        <p:cTn id="33" dur="1000" fill="hold"/>
                                        <p:tgtEl>
                                          <p:spTgt spid="147462"/>
                                        </p:tgtEl>
                                        <p:attrNameLst>
                                          <p:attrName>style.rotation</p:attrName>
                                        </p:attrNameLst>
                                      </p:cBhvr>
                                      <p:tavLst>
                                        <p:tav tm="0">
                                          <p:val>
                                            <p:fltVal val="90"/>
                                          </p:val>
                                        </p:tav>
                                        <p:tav tm="100000">
                                          <p:val>
                                            <p:fltVal val="0"/>
                                          </p:val>
                                        </p:tav>
                                      </p:tavLst>
                                    </p:anim>
                                    <p:animEffect transition="in" filter="fade">
                                      <p:cBhvr>
                                        <p:cTn id="34" dur="1000"/>
                                        <p:tgtEl>
                                          <p:spTgt spid="147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59" grpId="0" animBg="1"/>
      <p:bldP spid="147460" grpId="0" animBg="1"/>
      <p:bldP spid="147461" grpId="0" animBg="1"/>
      <p:bldP spid="14746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4"/>
          <p:cNvSpPr>
            <a:spLocks noGrp="1"/>
          </p:cNvSpPr>
          <p:nvPr>
            <p:ph type="sldNum" sz="quarter" idx="12"/>
          </p:nvPr>
        </p:nvSpPr>
        <p:spPr>
          <a:xfrm>
            <a:off x="6172200" y="6191250"/>
            <a:ext cx="2476500" cy="476250"/>
          </a:xfrm>
          <a:prstGeom prst="rect">
            <a:avLst/>
          </a:prstGeom>
          <a:noFill/>
        </p:spPr>
        <p:txBody>
          <a:bodyPr anchorCtr="0"/>
          <a:lstStyle/>
          <a:p>
            <a:pPr algn="r">
              <a:defRPr/>
            </a:pPr>
            <a:fld id="{72799170-5106-46E3-B514-F805C92207D2}" type="slidenum">
              <a:rPr lang="en-US" smtClean="0">
                <a:solidFill>
                  <a:schemeClr val="tx2"/>
                </a:solidFill>
                <a:latin typeface="Arial" pitchFamily="34" charset="0"/>
                <a:ea typeface="+mn-ea"/>
                <a:cs typeface="+mn-cs"/>
              </a:rPr>
              <a:pPr algn="r">
                <a:defRPr/>
              </a:pPr>
              <a:t>12</a:t>
            </a:fld>
            <a:endParaRPr lang="en-US" smtClean="0">
              <a:solidFill>
                <a:schemeClr val="tx2"/>
              </a:solidFill>
              <a:latin typeface="Arial" pitchFamily="34" charset="0"/>
              <a:ea typeface="+mn-ea"/>
              <a:cs typeface="+mn-cs"/>
            </a:endParaRPr>
          </a:p>
        </p:txBody>
      </p:sp>
      <p:sp>
        <p:nvSpPr>
          <p:cNvPr id="39939" name="Line 2"/>
          <p:cNvSpPr>
            <a:spLocks noChangeShapeType="1"/>
          </p:cNvSpPr>
          <p:nvPr/>
        </p:nvSpPr>
        <p:spPr bwMode="auto">
          <a:xfrm>
            <a:off x="609600" y="1905000"/>
            <a:ext cx="8001000" cy="0"/>
          </a:xfrm>
          <a:prstGeom prst="line">
            <a:avLst/>
          </a:prstGeom>
          <a:noFill/>
          <a:ln w="9525">
            <a:solidFill>
              <a:schemeClr val="tx1"/>
            </a:solidFill>
            <a:round/>
            <a:headEnd/>
            <a:tailEnd/>
          </a:ln>
        </p:spPr>
        <p:txBody>
          <a:bodyPr/>
          <a:lstStyle/>
          <a:p>
            <a:endParaRPr lang="en-US"/>
          </a:p>
        </p:txBody>
      </p:sp>
      <p:sp>
        <p:nvSpPr>
          <p:cNvPr id="39940" name="Line 3"/>
          <p:cNvSpPr>
            <a:spLocks noChangeShapeType="1"/>
          </p:cNvSpPr>
          <p:nvPr/>
        </p:nvSpPr>
        <p:spPr bwMode="auto">
          <a:xfrm>
            <a:off x="609600" y="2209800"/>
            <a:ext cx="8001000" cy="0"/>
          </a:xfrm>
          <a:prstGeom prst="line">
            <a:avLst/>
          </a:prstGeom>
          <a:noFill/>
          <a:ln w="9525">
            <a:solidFill>
              <a:schemeClr val="tx1"/>
            </a:solidFill>
            <a:round/>
            <a:headEnd/>
            <a:tailEnd/>
          </a:ln>
        </p:spPr>
        <p:txBody>
          <a:bodyPr/>
          <a:lstStyle/>
          <a:p>
            <a:endParaRPr lang="en-US"/>
          </a:p>
        </p:txBody>
      </p:sp>
      <p:sp>
        <p:nvSpPr>
          <p:cNvPr id="39941" name="Line 4"/>
          <p:cNvSpPr>
            <a:spLocks noChangeShapeType="1"/>
          </p:cNvSpPr>
          <p:nvPr/>
        </p:nvSpPr>
        <p:spPr bwMode="auto">
          <a:xfrm>
            <a:off x="609600" y="2514600"/>
            <a:ext cx="8001000" cy="0"/>
          </a:xfrm>
          <a:prstGeom prst="line">
            <a:avLst/>
          </a:prstGeom>
          <a:noFill/>
          <a:ln w="9525">
            <a:solidFill>
              <a:schemeClr val="tx1"/>
            </a:solidFill>
            <a:round/>
            <a:headEnd/>
            <a:tailEnd/>
          </a:ln>
        </p:spPr>
        <p:txBody>
          <a:bodyPr/>
          <a:lstStyle/>
          <a:p>
            <a:endParaRPr lang="en-US"/>
          </a:p>
        </p:txBody>
      </p:sp>
      <p:sp>
        <p:nvSpPr>
          <p:cNvPr id="39942" name="Line 5"/>
          <p:cNvSpPr>
            <a:spLocks noChangeShapeType="1"/>
          </p:cNvSpPr>
          <p:nvPr/>
        </p:nvSpPr>
        <p:spPr bwMode="auto">
          <a:xfrm>
            <a:off x="609600" y="2819400"/>
            <a:ext cx="8001000" cy="0"/>
          </a:xfrm>
          <a:prstGeom prst="line">
            <a:avLst/>
          </a:prstGeom>
          <a:noFill/>
          <a:ln w="9525">
            <a:solidFill>
              <a:schemeClr val="tx1"/>
            </a:solidFill>
            <a:round/>
            <a:headEnd/>
            <a:tailEnd/>
          </a:ln>
        </p:spPr>
        <p:txBody>
          <a:bodyPr/>
          <a:lstStyle/>
          <a:p>
            <a:endParaRPr lang="en-US"/>
          </a:p>
        </p:txBody>
      </p:sp>
      <p:sp>
        <p:nvSpPr>
          <p:cNvPr id="39943" name="Line 6"/>
          <p:cNvSpPr>
            <a:spLocks noChangeShapeType="1"/>
          </p:cNvSpPr>
          <p:nvPr/>
        </p:nvSpPr>
        <p:spPr bwMode="auto">
          <a:xfrm>
            <a:off x="609600" y="3733800"/>
            <a:ext cx="8001000" cy="0"/>
          </a:xfrm>
          <a:prstGeom prst="line">
            <a:avLst/>
          </a:prstGeom>
          <a:noFill/>
          <a:ln w="9525">
            <a:solidFill>
              <a:schemeClr val="tx1"/>
            </a:solidFill>
            <a:round/>
            <a:headEnd/>
            <a:tailEnd/>
          </a:ln>
        </p:spPr>
        <p:txBody>
          <a:bodyPr/>
          <a:lstStyle/>
          <a:p>
            <a:endParaRPr lang="en-US"/>
          </a:p>
        </p:txBody>
      </p:sp>
      <p:sp>
        <p:nvSpPr>
          <p:cNvPr id="39944" name="Line 7"/>
          <p:cNvSpPr>
            <a:spLocks noChangeShapeType="1"/>
          </p:cNvSpPr>
          <p:nvPr/>
        </p:nvSpPr>
        <p:spPr bwMode="auto">
          <a:xfrm>
            <a:off x="609600" y="3124200"/>
            <a:ext cx="8001000" cy="0"/>
          </a:xfrm>
          <a:prstGeom prst="line">
            <a:avLst/>
          </a:prstGeom>
          <a:noFill/>
          <a:ln w="9525">
            <a:solidFill>
              <a:schemeClr val="tx1"/>
            </a:solidFill>
            <a:round/>
            <a:headEnd/>
            <a:tailEnd/>
          </a:ln>
        </p:spPr>
        <p:txBody>
          <a:bodyPr/>
          <a:lstStyle/>
          <a:p>
            <a:endParaRPr lang="en-US"/>
          </a:p>
        </p:txBody>
      </p:sp>
      <p:sp>
        <p:nvSpPr>
          <p:cNvPr id="39945" name="Line 8"/>
          <p:cNvSpPr>
            <a:spLocks noChangeShapeType="1"/>
          </p:cNvSpPr>
          <p:nvPr/>
        </p:nvSpPr>
        <p:spPr bwMode="auto">
          <a:xfrm>
            <a:off x="609600" y="3429000"/>
            <a:ext cx="8001000" cy="0"/>
          </a:xfrm>
          <a:prstGeom prst="line">
            <a:avLst/>
          </a:prstGeom>
          <a:noFill/>
          <a:ln w="9525">
            <a:solidFill>
              <a:schemeClr val="tx1"/>
            </a:solidFill>
            <a:round/>
            <a:headEnd/>
            <a:tailEnd/>
          </a:ln>
        </p:spPr>
        <p:txBody>
          <a:bodyPr/>
          <a:lstStyle/>
          <a:p>
            <a:endParaRPr lang="en-US"/>
          </a:p>
        </p:txBody>
      </p:sp>
      <p:sp>
        <p:nvSpPr>
          <p:cNvPr id="39946" name="Rectangle 9"/>
          <p:cNvSpPr>
            <a:spLocks noChangeArrowheads="1"/>
          </p:cNvSpPr>
          <p:nvPr/>
        </p:nvSpPr>
        <p:spPr bwMode="auto">
          <a:xfrm>
            <a:off x="762000" y="2193925"/>
            <a:ext cx="8077200" cy="1616075"/>
          </a:xfrm>
          <a:prstGeom prst="rect">
            <a:avLst/>
          </a:prstGeom>
          <a:noFill/>
          <a:ln w="9525">
            <a:noFill/>
            <a:miter lim="800000"/>
            <a:headEnd/>
            <a:tailEnd/>
          </a:ln>
        </p:spPr>
        <p:txBody>
          <a:bodyPr>
            <a:spAutoFit/>
          </a:bodyPr>
          <a:lstStyle/>
          <a:p>
            <a:pPr>
              <a:spcBef>
                <a:spcPct val="30000"/>
              </a:spcBef>
            </a:pPr>
            <a:r>
              <a:rPr lang="en-US" sz="2000"/>
              <a:t>	Yesterday we had the best assembly ever. We listened to a band.  First, we liked the way the music filled the room. We really liked the way the music got loud and fast.  Another part we liked was learning the names of the instruments. We learned that the drums keep the beat. My friends and I hope we will get to hear the band again soon.  </a:t>
            </a:r>
          </a:p>
        </p:txBody>
      </p:sp>
      <p:sp>
        <p:nvSpPr>
          <p:cNvPr id="39947" name="Rectangle 10"/>
          <p:cNvSpPr>
            <a:spLocks noGrp="1" noChangeArrowheads="1"/>
          </p:cNvSpPr>
          <p:nvPr>
            <p:ph type="title"/>
          </p:nvPr>
        </p:nvSpPr>
        <p:spPr>
          <a:xfrm>
            <a:off x="914400" y="381000"/>
            <a:ext cx="7391400" cy="685800"/>
          </a:xfrm>
          <a:noFill/>
        </p:spPr>
        <p:txBody>
          <a:bodyPr/>
          <a:lstStyle/>
          <a:p>
            <a:pPr eaLnBrk="1" hangingPunct="1"/>
            <a:r>
              <a:rPr lang="en-US" dirty="0" smtClean="0"/>
              <a:t>   Colors In Action</a:t>
            </a:r>
          </a:p>
        </p:txBody>
      </p:sp>
      <p:sp>
        <p:nvSpPr>
          <p:cNvPr id="39948" name="Oval 11"/>
          <p:cNvSpPr>
            <a:spLocks noChangeArrowheads="1"/>
          </p:cNvSpPr>
          <p:nvPr/>
        </p:nvSpPr>
        <p:spPr bwMode="auto">
          <a:xfrm>
            <a:off x="685800" y="20574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
        <p:nvSpPr>
          <p:cNvPr id="732172" name="Rectangle 12"/>
          <p:cNvSpPr>
            <a:spLocks noChangeArrowheads="1"/>
          </p:cNvSpPr>
          <p:nvPr/>
        </p:nvSpPr>
        <p:spPr bwMode="auto">
          <a:xfrm>
            <a:off x="1828800" y="2209800"/>
            <a:ext cx="6705600" cy="304800"/>
          </a:xfrm>
          <a:prstGeom prst="rect">
            <a:avLst/>
          </a:prstGeom>
          <a:solidFill>
            <a:srgbClr val="00CC66">
              <a:alpha val="29019"/>
            </a:srgbClr>
          </a:solidFill>
          <a:ln w="9525" algn="ctr">
            <a:noFill/>
            <a:miter lim="800000"/>
            <a:headEnd/>
            <a:tailEnd/>
          </a:ln>
        </p:spPr>
        <p:txBody>
          <a:bodyPr wrap="none" anchor="ctr"/>
          <a:lstStyle/>
          <a:p>
            <a:endParaRPr lang="en-US"/>
          </a:p>
        </p:txBody>
      </p:sp>
      <p:sp>
        <p:nvSpPr>
          <p:cNvPr id="732173" name="Rectangle 13"/>
          <p:cNvSpPr>
            <a:spLocks noChangeArrowheads="1"/>
          </p:cNvSpPr>
          <p:nvPr/>
        </p:nvSpPr>
        <p:spPr bwMode="auto">
          <a:xfrm>
            <a:off x="762000" y="2514600"/>
            <a:ext cx="6324600" cy="304800"/>
          </a:xfrm>
          <a:prstGeom prst="rect">
            <a:avLst/>
          </a:prstGeom>
          <a:solidFill>
            <a:srgbClr val="FFFF00">
              <a:alpha val="29019"/>
            </a:srgbClr>
          </a:solidFill>
          <a:ln w="9525" algn="ctr">
            <a:noFill/>
            <a:miter lim="800000"/>
            <a:headEnd/>
            <a:tailEnd/>
          </a:ln>
        </p:spPr>
        <p:txBody>
          <a:bodyPr wrap="none" anchor="ctr"/>
          <a:lstStyle/>
          <a:p>
            <a:endParaRPr lang="en-US"/>
          </a:p>
        </p:txBody>
      </p:sp>
      <p:sp>
        <p:nvSpPr>
          <p:cNvPr id="732174" name="Rectangle 14"/>
          <p:cNvSpPr>
            <a:spLocks noChangeArrowheads="1"/>
          </p:cNvSpPr>
          <p:nvPr/>
        </p:nvSpPr>
        <p:spPr bwMode="auto">
          <a:xfrm>
            <a:off x="7086600" y="2514600"/>
            <a:ext cx="1600200" cy="381000"/>
          </a:xfrm>
          <a:prstGeom prst="rect">
            <a:avLst/>
          </a:prstGeom>
          <a:solidFill>
            <a:srgbClr val="FF0000">
              <a:alpha val="29019"/>
            </a:srgbClr>
          </a:solidFill>
          <a:ln w="9525" algn="ctr">
            <a:noFill/>
            <a:miter lim="800000"/>
            <a:headEnd/>
            <a:tailEnd/>
          </a:ln>
        </p:spPr>
        <p:txBody>
          <a:bodyPr wrap="none" anchor="ctr"/>
          <a:lstStyle/>
          <a:p>
            <a:endParaRPr lang="en-US"/>
          </a:p>
        </p:txBody>
      </p:sp>
      <p:sp>
        <p:nvSpPr>
          <p:cNvPr id="732175" name="Rectangle 15"/>
          <p:cNvSpPr>
            <a:spLocks noChangeArrowheads="1"/>
          </p:cNvSpPr>
          <p:nvPr/>
        </p:nvSpPr>
        <p:spPr bwMode="auto">
          <a:xfrm>
            <a:off x="685800" y="2819400"/>
            <a:ext cx="4267200" cy="304800"/>
          </a:xfrm>
          <a:prstGeom prst="rect">
            <a:avLst/>
          </a:prstGeom>
          <a:solidFill>
            <a:srgbClr val="FF0000">
              <a:alpha val="29019"/>
            </a:srgbClr>
          </a:solidFill>
          <a:ln w="9525" algn="ctr">
            <a:noFill/>
            <a:miter lim="800000"/>
            <a:headEnd/>
            <a:tailEnd/>
          </a:ln>
        </p:spPr>
        <p:txBody>
          <a:bodyPr wrap="none" anchor="ctr"/>
          <a:lstStyle/>
          <a:p>
            <a:endParaRPr lang="en-US"/>
          </a:p>
        </p:txBody>
      </p:sp>
      <p:sp>
        <p:nvSpPr>
          <p:cNvPr id="732176" name="Rectangle 16"/>
          <p:cNvSpPr>
            <a:spLocks noChangeArrowheads="1"/>
          </p:cNvSpPr>
          <p:nvPr/>
        </p:nvSpPr>
        <p:spPr bwMode="auto">
          <a:xfrm>
            <a:off x="5029200" y="2819400"/>
            <a:ext cx="3657600" cy="381000"/>
          </a:xfrm>
          <a:prstGeom prst="rect">
            <a:avLst/>
          </a:prstGeom>
          <a:solidFill>
            <a:srgbClr val="FFFF00">
              <a:alpha val="29019"/>
            </a:srgbClr>
          </a:solidFill>
          <a:ln w="9525" algn="ctr">
            <a:noFill/>
            <a:miter lim="800000"/>
            <a:headEnd/>
            <a:tailEnd/>
          </a:ln>
        </p:spPr>
        <p:txBody>
          <a:bodyPr wrap="none" anchor="ctr"/>
          <a:lstStyle/>
          <a:p>
            <a:endParaRPr lang="en-US"/>
          </a:p>
        </p:txBody>
      </p:sp>
      <p:sp>
        <p:nvSpPr>
          <p:cNvPr id="732177" name="Rectangle 17"/>
          <p:cNvSpPr>
            <a:spLocks noChangeArrowheads="1"/>
          </p:cNvSpPr>
          <p:nvPr/>
        </p:nvSpPr>
        <p:spPr bwMode="auto">
          <a:xfrm>
            <a:off x="685800" y="3124200"/>
            <a:ext cx="4419600" cy="304800"/>
          </a:xfrm>
          <a:prstGeom prst="rect">
            <a:avLst/>
          </a:prstGeom>
          <a:solidFill>
            <a:srgbClr val="FFFF00">
              <a:alpha val="29019"/>
            </a:srgbClr>
          </a:solidFill>
          <a:ln w="9525" algn="ctr">
            <a:noFill/>
            <a:miter lim="800000"/>
            <a:headEnd/>
            <a:tailEnd/>
          </a:ln>
        </p:spPr>
        <p:txBody>
          <a:bodyPr wrap="none" anchor="ctr"/>
          <a:lstStyle/>
          <a:p>
            <a:endParaRPr lang="en-US"/>
          </a:p>
        </p:txBody>
      </p:sp>
      <p:sp>
        <p:nvSpPr>
          <p:cNvPr id="732178" name="Rectangle 18"/>
          <p:cNvSpPr>
            <a:spLocks noChangeArrowheads="1"/>
          </p:cNvSpPr>
          <p:nvPr/>
        </p:nvSpPr>
        <p:spPr bwMode="auto">
          <a:xfrm>
            <a:off x="2514600" y="3429000"/>
            <a:ext cx="5638800" cy="381000"/>
          </a:xfrm>
          <a:prstGeom prst="rect">
            <a:avLst/>
          </a:prstGeom>
          <a:solidFill>
            <a:srgbClr val="00CC66">
              <a:alpha val="29019"/>
            </a:srgbClr>
          </a:solidFill>
          <a:ln w="9525" algn="ctr">
            <a:noFill/>
            <a:miter lim="800000"/>
            <a:headEnd/>
            <a:tailEnd/>
          </a:ln>
        </p:spPr>
        <p:txBody>
          <a:bodyPr wrap="none" anchor="ctr"/>
          <a:lstStyle/>
          <a:p>
            <a:endParaRPr lang="en-US"/>
          </a:p>
        </p:txBody>
      </p:sp>
      <p:sp>
        <p:nvSpPr>
          <p:cNvPr id="732179" name="Oval 19"/>
          <p:cNvSpPr>
            <a:spLocks noChangeArrowheads="1"/>
          </p:cNvSpPr>
          <p:nvPr/>
        </p:nvSpPr>
        <p:spPr bwMode="auto">
          <a:xfrm>
            <a:off x="4876800" y="2743200"/>
            <a:ext cx="990600" cy="381000"/>
          </a:xfrm>
          <a:prstGeom prst="ellipse">
            <a:avLst/>
          </a:prstGeom>
          <a:noFill/>
          <a:ln w="9525" algn="ctr">
            <a:solidFill>
              <a:schemeClr val="tx1"/>
            </a:solidFill>
            <a:round/>
            <a:headEnd/>
            <a:tailEnd/>
          </a:ln>
        </p:spPr>
        <p:txBody>
          <a:bodyPr wrap="none" anchor="ctr"/>
          <a:lstStyle/>
          <a:p>
            <a:endParaRPr lang="en-US"/>
          </a:p>
        </p:txBody>
      </p:sp>
      <p:sp>
        <p:nvSpPr>
          <p:cNvPr id="39957" name="Text Box 20"/>
          <p:cNvSpPr txBox="1">
            <a:spLocks noChangeArrowheads="1"/>
          </p:cNvSpPr>
          <p:nvPr/>
        </p:nvSpPr>
        <p:spPr bwMode="auto">
          <a:xfrm>
            <a:off x="2819400" y="1600200"/>
            <a:ext cx="3657600" cy="396875"/>
          </a:xfrm>
          <a:prstGeom prst="rect">
            <a:avLst/>
          </a:prstGeom>
          <a:noFill/>
          <a:ln w="9525" algn="ctr">
            <a:noFill/>
            <a:miter lim="800000"/>
            <a:headEnd/>
            <a:tailEnd/>
          </a:ln>
        </p:spPr>
        <p:txBody>
          <a:bodyPr>
            <a:spAutoFit/>
          </a:bodyPr>
          <a:lstStyle/>
          <a:p>
            <a:pPr algn="ctr">
              <a:spcBef>
                <a:spcPct val="50000"/>
              </a:spcBef>
            </a:pPr>
            <a:r>
              <a:rPr lang="en-US" sz="2000" b="1">
                <a:solidFill>
                  <a:schemeClr val="tx2"/>
                </a:solidFill>
              </a:rPr>
              <a:t>Enjoying the Music</a:t>
            </a:r>
          </a:p>
        </p:txBody>
      </p:sp>
      <p:sp>
        <p:nvSpPr>
          <p:cNvPr id="732181" name="Rectangle 21"/>
          <p:cNvSpPr>
            <a:spLocks noChangeArrowheads="1"/>
          </p:cNvSpPr>
          <p:nvPr/>
        </p:nvSpPr>
        <p:spPr bwMode="auto">
          <a:xfrm>
            <a:off x="5181600" y="3124200"/>
            <a:ext cx="3429000" cy="304800"/>
          </a:xfrm>
          <a:prstGeom prst="rect">
            <a:avLst/>
          </a:prstGeom>
          <a:solidFill>
            <a:srgbClr val="FF0000">
              <a:alpha val="29019"/>
            </a:srgbClr>
          </a:solidFill>
          <a:ln w="9525" algn="ctr">
            <a:noFill/>
            <a:miter lim="800000"/>
            <a:headEnd/>
            <a:tailEnd/>
          </a:ln>
        </p:spPr>
        <p:txBody>
          <a:bodyPr wrap="none" anchor="ctr"/>
          <a:lstStyle/>
          <a:p>
            <a:endParaRPr lang="en-US"/>
          </a:p>
        </p:txBody>
      </p:sp>
      <p:sp>
        <p:nvSpPr>
          <p:cNvPr id="732183" name="Rectangle 23"/>
          <p:cNvSpPr>
            <a:spLocks noChangeArrowheads="1"/>
          </p:cNvSpPr>
          <p:nvPr/>
        </p:nvSpPr>
        <p:spPr bwMode="auto">
          <a:xfrm>
            <a:off x="762000" y="3733800"/>
            <a:ext cx="1752600" cy="304800"/>
          </a:xfrm>
          <a:prstGeom prst="rect">
            <a:avLst/>
          </a:prstGeom>
          <a:solidFill>
            <a:srgbClr val="00CC66">
              <a:alpha val="29019"/>
            </a:srgbClr>
          </a:solidFill>
          <a:ln w="9525" algn="ctr">
            <a:noFill/>
            <a:miter lim="800000"/>
            <a:headEnd/>
            <a:tailEnd/>
          </a:ln>
        </p:spPr>
        <p:txBody>
          <a:bodyPr wrap="none" anchor="ctr"/>
          <a:lstStyle/>
          <a:p>
            <a:endParaRPr lang="en-US"/>
          </a:p>
        </p:txBody>
      </p:sp>
      <p:sp>
        <p:nvSpPr>
          <p:cNvPr id="25" name="Oval 19"/>
          <p:cNvSpPr>
            <a:spLocks noChangeArrowheads="1"/>
          </p:cNvSpPr>
          <p:nvPr/>
        </p:nvSpPr>
        <p:spPr bwMode="auto">
          <a:xfrm>
            <a:off x="1371600" y="2514600"/>
            <a:ext cx="990600" cy="381000"/>
          </a:xfrm>
          <a:prstGeom prst="ellipse">
            <a:avLst/>
          </a:prstGeom>
          <a:noFill/>
          <a:ln w="9525" algn="ctr">
            <a:solidFill>
              <a:schemeClr val="tx1"/>
            </a:solidFill>
            <a:round/>
            <a:headEnd/>
            <a:tailEnd/>
          </a:ln>
        </p:spPr>
        <p:txBody>
          <a:bodyPr wrap="none" anchor="ctr"/>
          <a:lstStyle/>
          <a:p>
            <a:endParaRPr lang="en-US"/>
          </a:p>
        </p:txBody>
      </p:sp>
      <p:sp>
        <p:nvSpPr>
          <p:cNvPr id="26" name="Rectangle 21"/>
          <p:cNvSpPr>
            <a:spLocks noChangeArrowheads="1"/>
          </p:cNvSpPr>
          <p:nvPr/>
        </p:nvSpPr>
        <p:spPr bwMode="auto">
          <a:xfrm>
            <a:off x="762000" y="3429000"/>
            <a:ext cx="1752600" cy="304800"/>
          </a:xfrm>
          <a:prstGeom prst="rect">
            <a:avLst/>
          </a:prstGeom>
          <a:solidFill>
            <a:srgbClr val="FF0000">
              <a:alpha val="29019"/>
            </a:srgbClr>
          </a:solidFill>
          <a:ln w="9525" algn="ctr">
            <a:noFill/>
            <a:miter lim="800000"/>
            <a:headEnd/>
            <a:tailEnd/>
          </a:ln>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32172"/>
                                        </p:tgtEl>
                                        <p:attrNameLst>
                                          <p:attrName>style.visibility</p:attrName>
                                        </p:attrNameLst>
                                      </p:cBhvr>
                                      <p:to>
                                        <p:strVal val="visible"/>
                                      </p:to>
                                    </p:set>
                                    <p:animEffect transition="in" filter="dissolve">
                                      <p:cBhvr>
                                        <p:cTn id="7" dur="500"/>
                                        <p:tgtEl>
                                          <p:spTgt spid="73217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32173"/>
                                        </p:tgtEl>
                                        <p:attrNameLst>
                                          <p:attrName>style.visibility</p:attrName>
                                        </p:attrNameLst>
                                      </p:cBhvr>
                                      <p:to>
                                        <p:strVal val="visible"/>
                                      </p:to>
                                    </p:set>
                                    <p:animEffect transition="in" filter="dissolve">
                                      <p:cBhvr>
                                        <p:cTn id="12" dur="500"/>
                                        <p:tgtEl>
                                          <p:spTgt spid="73217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32174"/>
                                        </p:tgtEl>
                                        <p:attrNameLst>
                                          <p:attrName>style.visibility</p:attrName>
                                        </p:attrNameLst>
                                      </p:cBhvr>
                                      <p:to>
                                        <p:strVal val="visible"/>
                                      </p:to>
                                    </p:set>
                                    <p:animEffect transition="in" filter="dissolve">
                                      <p:cBhvr>
                                        <p:cTn id="17" dur="500"/>
                                        <p:tgtEl>
                                          <p:spTgt spid="732174"/>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732175"/>
                                        </p:tgtEl>
                                        <p:attrNameLst>
                                          <p:attrName>style.visibility</p:attrName>
                                        </p:attrNameLst>
                                      </p:cBhvr>
                                      <p:to>
                                        <p:strVal val="visible"/>
                                      </p:to>
                                    </p:set>
                                    <p:animEffect transition="in" filter="dissolve">
                                      <p:cBhvr>
                                        <p:cTn id="20" dur="500"/>
                                        <p:tgtEl>
                                          <p:spTgt spid="732175"/>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732176"/>
                                        </p:tgtEl>
                                        <p:attrNameLst>
                                          <p:attrName>style.visibility</p:attrName>
                                        </p:attrNameLst>
                                      </p:cBhvr>
                                      <p:to>
                                        <p:strVal val="visible"/>
                                      </p:to>
                                    </p:set>
                                    <p:animEffect transition="in" filter="dissolve">
                                      <p:cBhvr>
                                        <p:cTn id="25" dur="500"/>
                                        <p:tgtEl>
                                          <p:spTgt spid="732176"/>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732177"/>
                                        </p:tgtEl>
                                        <p:attrNameLst>
                                          <p:attrName>style.visibility</p:attrName>
                                        </p:attrNameLst>
                                      </p:cBhvr>
                                      <p:to>
                                        <p:strVal val="visible"/>
                                      </p:to>
                                    </p:set>
                                    <p:animEffect transition="in" filter="dissolve">
                                      <p:cBhvr>
                                        <p:cTn id="28" dur="500"/>
                                        <p:tgtEl>
                                          <p:spTgt spid="732177"/>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732179"/>
                                        </p:tgtEl>
                                        <p:attrNameLst>
                                          <p:attrName>style.visibility</p:attrName>
                                        </p:attrNameLst>
                                      </p:cBhvr>
                                      <p:to>
                                        <p:strVal val="visible"/>
                                      </p:to>
                                    </p:set>
                                    <p:animEffect transition="in" filter="dissolve">
                                      <p:cBhvr>
                                        <p:cTn id="33" dur="500"/>
                                        <p:tgtEl>
                                          <p:spTgt spid="732179"/>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732181"/>
                                        </p:tgtEl>
                                        <p:attrNameLst>
                                          <p:attrName>style.visibility</p:attrName>
                                        </p:attrNameLst>
                                      </p:cBhvr>
                                      <p:to>
                                        <p:strVal val="visible"/>
                                      </p:to>
                                    </p:set>
                                    <p:animEffect transition="in" filter="dissolve">
                                      <p:cBhvr>
                                        <p:cTn id="38" dur="500"/>
                                        <p:tgtEl>
                                          <p:spTgt spid="732181"/>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732178"/>
                                        </p:tgtEl>
                                        <p:attrNameLst>
                                          <p:attrName>style.visibility</p:attrName>
                                        </p:attrNameLst>
                                      </p:cBhvr>
                                      <p:to>
                                        <p:strVal val="visible"/>
                                      </p:to>
                                    </p:set>
                                    <p:animEffect transition="in" filter="dissolve">
                                      <p:cBhvr>
                                        <p:cTn id="43" dur="500"/>
                                        <p:tgtEl>
                                          <p:spTgt spid="732178"/>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732183"/>
                                        </p:tgtEl>
                                        <p:attrNameLst>
                                          <p:attrName>style.visibility</p:attrName>
                                        </p:attrNameLst>
                                      </p:cBhvr>
                                      <p:to>
                                        <p:strVal val="visible"/>
                                      </p:to>
                                    </p:set>
                                    <p:animEffect transition="in" filter="dissolve">
                                      <p:cBhvr>
                                        <p:cTn id="46" dur="500"/>
                                        <p:tgtEl>
                                          <p:spTgt spid="732183"/>
                                        </p:tgtEl>
                                      </p:cBhvr>
                                    </p:animEffect>
                                  </p:childTnLst>
                                </p:cTn>
                              </p:par>
                            </p:childTnLst>
                          </p:cTn>
                        </p:par>
                      </p:childTnLst>
                    </p:cTn>
                  </p:par>
                  <p:par>
                    <p:cTn id="47" fill="hold">
                      <p:stCondLst>
                        <p:cond delay="indefinite"/>
                      </p:stCondLst>
                      <p:childTnLst>
                        <p:par>
                          <p:cTn id="48" fill="hold">
                            <p:stCondLst>
                              <p:cond delay="0"/>
                            </p:stCondLst>
                            <p:childTnLst>
                              <p:par>
                                <p:cTn id="49" presetID="9" presetClass="entr" presetSubtype="0" fill="hold" grpId="0" nodeType="click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dissolve">
                                      <p:cBhvr>
                                        <p:cTn id="51" dur="500"/>
                                        <p:tgtEl>
                                          <p:spTgt spid="25"/>
                                        </p:tgtEl>
                                      </p:cBhvr>
                                    </p:animEffect>
                                  </p:childTnLst>
                                </p:cTn>
                              </p:par>
                            </p:childTnLst>
                          </p:cTn>
                        </p:par>
                      </p:childTnLst>
                    </p:cTn>
                  </p:par>
                  <p:par>
                    <p:cTn id="52" fill="hold">
                      <p:stCondLst>
                        <p:cond delay="indefinite"/>
                      </p:stCondLst>
                      <p:childTnLst>
                        <p:par>
                          <p:cTn id="53" fill="hold">
                            <p:stCondLst>
                              <p:cond delay="0"/>
                            </p:stCondLst>
                            <p:childTnLst>
                              <p:par>
                                <p:cTn id="54" presetID="9" presetClass="entr" presetSubtype="0" fill="hold" grpId="0" nodeType="click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dissolve">
                                      <p:cBhvr>
                                        <p:cTn id="5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2172" grpId="0" animBg="1"/>
      <p:bldP spid="732173" grpId="0" animBg="1"/>
      <p:bldP spid="732174" grpId="0" animBg="1"/>
      <p:bldP spid="732175" grpId="0" animBg="1"/>
      <p:bldP spid="732176" grpId="0" animBg="1"/>
      <p:bldP spid="732177" grpId="0" animBg="1"/>
      <p:bldP spid="732178" grpId="0" animBg="1"/>
      <p:bldP spid="732179" grpId="0" animBg="1"/>
      <p:bldP spid="732181" grpId="0" animBg="1"/>
      <p:bldP spid="732183" grpId="0" animBg="1"/>
      <p:bldP spid="25" grpId="0" animBg="1"/>
      <p:bldP spid="2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3"/>
          <p:cNvSpPr>
            <a:spLocks noGrp="1"/>
          </p:cNvSpPr>
          <p:nvPr>
            <p:ph type="sldNum" sz="quarter" idx="12"/>
          </p:nvPr>
        </p:nvSpPr>
        <p:spPr>
          <a:xfrm>
            <a:off x="7010400" y="6858000"/>
            <a:ext cx="2133600" cy="396875"/>
          </a:xfrm>
          <a:prstGeom prst="rect">
            <a:avLst/>
          </a:prstGeom>
          <a:noFill/>
        </p:spPr>
        <p:txBody>
          <a:bodyPr anchorCtr="0"/>
          <a:lstStyle/>
          <a:p>
            <a:pPr algn="r">
              <a:defRPr/>
            </a:pPr>
            <a:fld id="{EBD31E67-8ABA-4899-B907-03AEEAEF23DE}" type="slidenum">
              <a:rPr lang="en-US" smtClean="0">
                <a:solidFill>
                  <a:schemeClr val="tx2"/>
                </a:solidFill>
                <a:latin typeface="Arial" pitchFamily="34" charset="0"/>
                <a:ea typeface="+mn-ea"/>
                <a:cs typeface="+mn-cs"/>
              </a:rPr>
              <a:pPr algn="r">
                <a:defRPr/>
              </a:pPr>
              <a:t>13</a:t>
            </a:fld>
            <a:endParaRPr lang="en-US" smtClean="0">
              <a:solidFill>
                <a:schemeClr val="tx2"/>
              </a:solidFill>
              <a:latin typeface="Arial" pitchFamily="34" charset="0"/>
              <a:ea typeface="+mn-ea"/>
              <a:cs typeface="+mn-cs"/>
            </a:endParaRPr>
          </a:p>
        </p:txBody>
      </p:sp>
      <p:sp>
        <p:nvSpPr>
          <p:cNvPr id="40963" name="Rectangle 2"/>
          <p:cNvSpPr>
            <a:spLocks noGrp="1" noChangeArrowheads="1"/>
          </p:cNvSpPr>
          <p:nvPr>
            <p:ph type="title"/>
          </p:nvPr>
        </p:nvSpPr>
        <p:spPr>
          <a:xfrm>
            <a:off x="0" y="304800"/>
            <a:ext cx="9144000" cy="685800"/>
          </a:xfrm>
          <a:noFill/>
        </p:spPr>
        <p:txBody>
          <a:bodyPr/>
          <a:lstStyle/>
          <a:p>
            <a:pPr eaLnBrk="1" hangingPunct="1"/>
            <a:r>
              <a:rPr lang="en-US" dirty="0" smtClean="0"/>
              <a:t>Color-Coding &amp; Informal Outlines</a:t>
            </a:r>
          </a:p>
        </p:txBody>
      </p:sp>
      <p:sp>
        <p:nvSpPr>
          <p:cNvPr id="40964" name="Line 3"/>
          <p:cNvSpPr>
            <a:spLocks noChangeShapeType="1"/>
          </p:cNvSpPr>
          <p:nvPr/>
        </p:nvSpPr>
        <p:spPr bwMode="auto">
          <a:xfrm>
            <a:off x="2362200" y="2286000"/>
            <a:ext cx="4343400" cy="0"/>
          </a:xfrm>
          <a:prstGeom prst="line">
            <a:avLst/>
          </a:prstGeom>
          <a:noFill/>
          <a:ln w="9525">
            <a:solidFill>
              <a:schemeClr val="tx1"/>
            </a:solidFill>
            <a:round/>
            <a:headEnd/>
            <a:tailEnd/>
          </a:ln>
        </p:spPr>
        <p:txBody>
          <a:bodyPr wrap="none" anchor="ctr"/>
          <a:lstStyle/>
          <a:p>
            <a:endParaRPr lang="en-US"/>
          </a:p>
        </p:txBody>
      </p:sp>
      <p:sp>
        <p:nvSpPr>
          <p:cNvPr id="40965" name="Line 4"/>
          <p:cNvSpPr>
            <a:spLocks noChangeShapeType="1"/>
          </p:cNvSpPr>
          <p:nvPr/>
        </p:nvSpPr>
        <p:spPr bwMode="auto">
          <a:xfrm>
            <a:off x="3962400" y="2286000"/>
            <a:ext cx="0" cy="2667000"/>
          </a:xfrm>
          <a:prstGeom prst="line">
            <a:avLst/>
          </a:prstGeom>
          <a:noFill/>
          <a:ln w="9525">
            <a:solidFill>
              <a:schemeClr val="tx1"/>
            </a:solidFill>
            <a:round/>
            <a:headEnd/>
            <a:tailEnd/>
          </a:ln>
        </p:spPr>
        <p:txBody>
          <a:bodyPr wrap="none" anchor="ctr"/>
          <a:lstStyle/>
          <a:p>
            <a:endParaRPr lang="en-US"/>
          </a:p>
        </p:txBody>
      </p:sp>
      <p:sp>
        <p:nvSpPr>
          <p:cNvPr id="734213" name="Text Box 5"/>
          <p:cNvSpPr txBox="1">
            <a:spLocks noChangeArrowheads="1"/>
          </p:cNvSpPr>
          <p:nvPr/>
        </p:nvSpPr>
        <p:spPr bwMode="auto">
          <a:xfrm>
            <a:off x="2743200" y="1905000"/>
            <a:ext cx="3959225" cy="400050"/>
          </a:xfrm>
          <a:prstGeom prst="rect">
            <a:avLst/>
          </a:prstGeom>
          <a:solidFill>
            <a:srgbClr val="00CC66">
              <a:alpha val="39999"/>
            </a:srgbClr>
          </a:solidFill>
          <a:ln w="9525" algn="ctr">
            <a:noFill/>
            <a:miter lim="800000"/>
            <a:headEnd/>
            <a:tailEnd/>
          </a:ln>
        </p:spPr>
        <p:txBody>
          <a:bodyPr wrap="none">
            <a:spAutoFit/>
          </a:bodyPr>
          <a:lstStyle/>
          <a:p>
            <a:r>
              <a:rPr lang="en-US" sz="2000" b="1"/>
              <a:t>T =                                                     </a:t>
            </a:r>
          </a:p>
        </p:txBody>
      </p:sp>
      <p:sp>
        <p:nvSpPr>
          <p:cNvPr id="734214" name="Text Box 6"/>
          <p:cNvSpPr txBox="1">
            <a:spLocks noChangeArrowheads="1"/>
          </p:cNvSpPr>
          <p:nvPr/>
        </p:nvSpPr>
        <p:spPr bwMode="auto">
          <a:xfrm>
            <a:off x="2362200" y="2413000"/>
            <a:ext cx="1503363" cy="400050"/>
          </a:xfrm>
          <a:prstGeom prst="rect">
            <a:avLst/>
          </a:prstGeom>
          <a:solidFill>
            <a:srgbClr val="FFCC00">
              <a:alpha val="39999"/>
            </a:srgbClr>
          </a:solidFill>
          <a:ln w="9525">
            <a:solidFill>
              <a:srgbClr val="FFCC00"/>
            </a:solidFill>
            <a:miter lim="800000"/>
            <a:headEnd/>
            <a:tailEnd/>
          </a:ln>
        </p:spPr>
        <p:txBody>
          <a:bodyPr wrap="none">
            <a:spAutoFit/>
          </a:bodyPr>
          <a:lstStyle/>
          <a:p>
            <a:r>
              <a:rPr lang="en-US" sz="2000">
                <a:sym typeface="Wingdings" pitchFamily="2" charset="2"/>
              </a:rPr>
              <a:t>                 </a:t>
            </a:r>
            <a:endParaRPr lang="en-US" sz="2000"/>
          </a:p>
        </p:txBody>
      </p:sp>
      <p:sp>
        <p:nvSpPr>
          <p:cNvPr id="40968" name="Text Box 7"/>
          <p:cNvSpPr txBox="1">
            <a:spLocks noChangeArrowheads="1"/>
          </p:cNvSpPr>
          <p:nvPr/>
        </p:nvSpPr>
        <p:spPr bwMode="auto">
          <a:xfrm>
            <a:off x="1219200" y="4346575"/>
            <a:ext cx="184150" cy="396875"/>
          </a:xfrm>
          <a:prstGeom prst="rect">
            <a:avLst/>
          </a:prstGeom>
          <a:noFill/>
          <a:ln w="9525">
            <a:noFill/>
            <a:miter lim="800000"/>
            <a:headEnd/>
            <a:tailEnd/>
          </a:ln>
        </p:spPr>
        <p:txBody>
          <a:bodyPr wrap="none">
            <a:spAutoFit/>
          </a:bodyPr>
          <a:lstStyle/>
          <a:p>
            <a:endParaRPr lang="en-US" sz="2000"/>
          </a:p>
        </p:txBody>
      </p:sp>
      <p:sp>
        <p:nvSpPr>
          <p:cNvPr id="734216" name="Text Box 8"/>
          <p:cNvSpPr txBox="1">
            <a:spLocks noChangeArrowheads="1"/>
          </p:cNvSpPr>
          <p:nvPr/>
        </p:nvSpPr>
        <p:spPr bwMode="auto">
          <a:xfrm>
            <a:off x="2362200" y="5029200"/>
            <a:ext cx="4364038" cy="400050"/>
          </a:xfrm>
          <a:prstGeom prst="rect">
            <a:avLst/>
          </a:prstGeom>
          <a:solidFill>
            <a:srgbClr val="00CC66">
              <a:alpha val="43137"/>
            </a:srgbClr>
          </a:solidFill>
          <a:ln w="9525" algn="ctr">
            <a:noFill/>
            <a:miter lim="800000"/>
            <a:headEnd/>
            <a:tailEnd/>
          </a:ln>
        </p:spPr>
        <p:txBody>
          <a:bodyPr wrap="none">
            <a:spAutoFit/>
          </a:bodyPr>
          <a:lstStyle/>
          <a:p>
            <a:r>
              <a:rPr lang="en-US" sz="2000" b="1"/>
              <a:t>C =                                                           </a:t>
            </a:r>
          </a:p>
        </p:txBody>
      </p:sp>
      <p:sp>
        <p:nvSpPr>
          <p:cNvPr id="734219" name="Rectangle 11"/>
          <p:cNvSpPr>
            <a:spLocks noChangeArrowheads="1"/>
          </p:cNvSpPr>
          <p:nvPr/>
        </p:nvSpPr>
        <p:spPr bwMode="auto">
          <a:xfrm>
            <a:off x="4114800" y="2362200"/>
            <a:ext cx="2133600" cy="2438400"/>
          </a:xfrm>
          <a:prstGeom prst="rect">
            <a:avLst/>
          </a:prstGeom>
          <a:solidFill>
            <a:srgbClr val="FF0000">
              <a:alpha val="39999"/>
            </a:srgbClr>
          </a:solidFill>
          <a:ln w="9525" algn="ctr">
            <a:noFill/>
            <a:miter lim="800000"/>
            <a:headEnd/>
            <a:tailEnd/>
          </a:ln>
        </p:spPr>
        <p:txBody>
          <a:bodyPr wrap="none" anchor="ctr"/>
          <a:lstStyle/>
          <a:p>
            <a:pPr>
              <a:defRPr/>
            </a:pP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1275" name="Text Box 13"/>
          <p:cNvSpPr txBox="1">
            <a:spLocks noChangeArrowheads="1"/>
          </p:cNvSpPr>
          <p:nvPr/>
        </p:nvSpPr>
        <p:spPr bwMode="auto">
          <a:xfrm>
            <a:off x="2362200" y="3581400"/>
            <a:ext cx="1503363" cy="400050"/>
          </a:xfrm>
          <a:prstGeom prst="rect">
            <a:avLst/>
          </a:prstGeom>
          <a:solidFill>
            <a:srgbClr val="FFCC00">
              <a:alpha val="39999"/>
            </a:srgbClr>
          </a:solidFill>
          <a:ln w="9525">
            <a:noFill/>
            <a:miter lim="800000"/>
            <a:headEnd/>
            <a:tailEnd/>
          </a:ln>
        </p:spPr>
        <p:txBody>
          <a:bodyPr wrap="none">
            <a:spAutoFit/>
          </a:bodyPr>
          <a:lstStyle/>
          <a:p>
            <a:r>
              <a:rPr lang="en-US" sz="2000">
                <a:sym typeface="Wingdings" pitchFamily="2" charset="2"/>
              </a:rPr>
              <a:t>                 </a:t>
            </a:r>
            <a:endParaRPr lang="en-US" sz="2000"/>
          </a:p>
        </p:txBody>
      </p:sp>
      <p:sp>
        <p:nvSpPr>
          <p:cNvPr id="40972" name="Text Box 14"/>
          <p:cNvSpPr txBox="1">
            <a:spLocks noChangeArrowheads="1"/>
          </p:cNvSpPr>
          <p:nvPr/>
        </p:nvSpPr>
        <p:spPr bwMode="auto">
          <a:xfrm>
            <a:off x="3200400" y="1508125"/>
            <a:ext cx="2895600" cy="396875"/>
          </a:xfrm>
          <a:prstGeom prst="rect">
            <a:avLst/>
          </a:prstGeom>
          <a:noFill/>
          <a:ln w="9525">
            <a:noFill/>
            <a:miter lim="800000"/>
            <a:headEnd/>
            <a:tailEnd/>
          </a:ln>
        </p:spPr>
        <p:txBody>
          <a:bodyPr>
            <a:spAutoFit/>
          </a:bodyPr>
          <a:lstStyle/>
          <a:p>
            <a:pPr algn="ctr">
              <a:spcBef>
                <a:spcPct val="50000"/>
              </a:spcBef>
            </a:pPr>
            <a:r>
              <a:rPr lang="en-US" sz="2000" b="1"/>
              <a:t>Title = </a:t>
            </a:r>
          </a:p>
        </p:txBody>
      </p:sp>
      <p:sp>
        <p:nvSpPr>
          <p:cNvPr id="17" name="Line Callout 1 16"/>
          <p:cNvSpPr/>
          <p:nvPr/>
        </p:nvSpPr>
        <p:spPr>
          <a:xfrm>
            <a:off x="7086600" y="1676400"/>
            <a:ext cx="1676400" cy="457200"/>
          </a:xfrm>
          <a:prstGeom prst="borderCallout1">
            <a:avLst>
              <a:gd name="adj1" fmla="val 18750"/>
              <a:gd name="adj2" fmla="val -8333"/>
              <a:gd name="adj3" fmla="val 84325"/>
              <a:gd name="adj4" fmla="val -61710"/>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rgbClr val="00B050"/>
                </a:solidFill>
              </a:rPr>
              <a:t>The Topic  </a:t>
            </a:r>
          </a:p>
        </p:txBody>
      </p:sp>
      <p:sp>
        <p:nvSpPr>
          <p:cNvPr id="18" name="Line Callout 1 17"/>
          <p:cNvSpPr/>
          <p:nvPr/>
        </p:nvSpPr>
        <p:spPr>
          <a:xfrm>
            <a:off x="304800" y="2438400"/>
            <a:ext cx="1600200" cy="609600"/>
          </a:xfrm>
          <a:prstGeom prst="borderCallout1">
            <a:avLst>
              <a:gd name="adj1" fmla="val 15287"/>
              <a:gd name="adj2" fmla="val 103232"/>
              <a:gd name="adj3" fmla="val 15530"/>
              <a:gd name="adj4" fmla="val 162121"/>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bg1">
                    <a:lumMod val="50000"/>
                  </a:schemeClr>
                </a:solidFill>
              </a:rPr>
              <a:t>Reason, Detail or Fact </a:t>
            </a:r>
          </a:p>
        </p:txBody>
      </p:sp>
      <p:sp>
        <p:nvSpPr>
          <p:cNvPr id="19" name="Line Callout 1 18"/>
          <p:cNvSpPr/>
          <p:nvPr/>
        </p:nvSpPr>
        <p:spPr>
          <a:xfrm>
            <a:off x="6781800" y="2819400"/>
            <a:ext cx="2057400" cy="685800"/>
          </a:xfrm>
          <a:prstGeom prst="borderCallout1">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rgbClr val="FF9999"/>
                </a:solidFill>
              </a:rPr>
              <a:t>The Explanation or Example </a:t>
            </a:r>
          </a:p>
        </p:txBody>
      </p:sp>
      <p:sp>
        <p:nvSpPr>
          <p:cNvPr id="20" name="Line Callout 1 19"/>
          <p:cNvSpPr/>
          <p:nvPr/>
        </p:nvSpPr>
        <p:spPr>
          <a:xfrm>
            <a:off x="6400800" y="5867400"/>
            <a:ext cx="1676400" cy="685800"/>
          </a:xfrm>
          <a:prstGeom prst="borderCallout1">
            <a:avLst>
              <a:gd name="adj1" fmla="val 18750"/>
              <a:gd name="adj2" fmla="val -8333"/>
              <a:gd name="adj3" fmla="val -80755"/>
              <a:gd name="adj4" fmla="val -78161"/>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rgbClr val="00B050"/>
                </a:solidFill>
              </a:rPr>
              <a:t>The Conclusion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34213"/>
                                        </p:tgtEl>
                                        <p:attrNameLst>
                                          <p:attrName>style.visibility</p:attrName>
                                        </p:attrNameLst>
                                      </p:cBhvr>
                                      <p:to>
                                        <p:strVal val="visible"/>
                                      </p:to>
                                    </p:set>
                                    <p:animEffect transition="in" filter="dissolve">
                                      <p:cBhvr>
                                        <p:cTn id="7" dur="500"/>
                                        <p:tgtEl>
                                          <p:spTgt spid="734213"/>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dissolve">
                                      <p:cBhvr>
                                        <p:cTn id="11" dur="500"/>
                                        <p:tgtEl>
                                          <p:spTgt spid="17"/>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734214"/>
                                        </p:tgtEl>
                                        <p:attrNameLst>
                                          <p:attrName>style.visibility</p:attrName>
                                        </p:attrNameLst>
                                      </p:cBhvr>
                                      <p:to>
                                        <p:strVal val="visible"/>
                                      </p:to>
                                    </p:set>
                                    <p:animEffect transition="in" filter="dissolve">
                                      <p:cBhvr>
                                        <p:cTn id="16" dur="500"/>
                                        <p:tgtEl>
                                          <p:spTgt spid="734214"/>
                                        </p:tgtEl>
                                      </p:cBhvr>
                                    </p:animEffect>
                                  </p:childTnLst>
                                </p:cTn>
                              </p:par>
                            </p:childTnLst>
                          </p:cTn>
                        </p:par>
                        <p:par>
                          <p:cTn id="17" fill="hold">
                            <p:stCondLst>
                              <p:cond delay="500"/>
                            </p:stCondLst>
                            <p:childTnLst>
                              <p:par>
                                <p:cTn id="18" presetID="9" presetClass="entr" presetSubtype="0"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dissolve">
                                      <p:cBhvr>
                                        <p:cTn id="20" dur="500"/>
                                        <p:tgtEl>
                                          <p:spTgt spid="18"/>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11275"/>
                                        </p:tgtEl>
                                        <p:attrNameLst>
                                          <p:attrName>style.visibility</p:attrName>
                                        </p:attrNameLst>
                                      </p:cBhvr>
                                      <p:to>
                                        <p:strVal val="visible"/>
                                      </p:to>
                                    </p:set>
                                    <p:animEffect transition="in" filter="dissolve">
                                      <p:cBhvr>
                                        <p:cTn id="23" dur="500"/>
                                        <p:tgtEl>
                                          <p:spTgt spid="11275"/>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734219"/>
                                        </p:tgtEl>
                                        <p:attrNameLst>
                                          <p:attrName>style.visibility</p:attrName>
                                        </p:attrNameLst>
                                      </p:cBhvr>
                                      <p:to>
                                        <p:strVal val="visible"/>
                                      </p:to>
                                    </p:set>
                                    <p:animEffect transition="in" filter="dissolve">
                                      <p:cBhvr>
                                        <p:cTn id="28" dur="500"/>
                                        <p:tgtEl>
                                          <p:spTgt spid="734219"/>
                                        </p:tgtEl>
                                      </p:cBhvr>
                                    </p:animEffect>
                                  </p:childTnLst>
                                </p:cTn>
                              </p:par>
                            </p:childTnLst>
                          </p:cTn>
                        </p:par>
                        <p:par>
                          <p:cTn id="29" fill="hold">
                            <p:stCondLst>
                              <p:cond delay="500"/>
                            </p:stCondLst>
                            <p:childTnLst>
                              <p:par>
                                <p:cTn id="30" presetID="9" presetClass="entr" presetSubtype="0"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dissolve">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734216"/>
                                        </p:tgtEl>
                                        <p:attrNameLst>
                                          <p:attrName>style.visibility</p:attrName>
                                        </p:attrNameLst>
                                      </p:cBhvr>
                                      <p:to>
                                        <p:strVal val="visible"/>
                                      </p:to>
                                    </p:set>
                                    <p:animEffect transition="in" filter="dissolve">
                                      <p:cBhvr>
                                        <p:cTn id="37" dur="500"/>
                                        <p:tgtEl>
                                          <p:spTgt spid="734216"/>
                                        </p:tgtEl>
                                      </p:cBhvr>
                                    </p:animEffect>
                                  </p:childTnLst>
                                </p:cTn>
                              </p:par>
                            </p:childTnLst>
                          </p:cTn>
                        </p:par>
                        <p:par>
                          <p:cTn id="38" fill="hold">
                            <p:stCondLst>
                              <p:cond delay="500"/>
                            </p:stCondLst>
                            <p:childTnLst>
                              <p:par>
                                <p:cTn id="39" presetID="9" presetClass="entr" presetSubtype="0"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dissolve">
                                      <p:cBhvr>
                                        <p:cTn id="4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4213" grpId="0" animBg="1"/>
      <p:bldP spid="734214" grpId="0" animBg="1"/>
      <p:bldP spid="734216" grpId="0" animBg="1"/>
      <p:bldP spid="734219" grpId="0" animBg="1"/>
      <p:bldP spid="11275" grpId="0" animBg="1"/>
      <p:bldP spid="17" grpId="0" animBg="1"/>
      <p:bldP spid="18" grpId="0" animBg="1"/>
      <p:bldP spid="19" grpId="0" animBg="1"/>
      <p:bldP spid="2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3"/>
          <p:cNvSpPr>
            <a:spLocks noGrp="1"/>
          </p:cNvSpPr>
          <p:nvPr>
            <p:ph type="sldNum" sz="quarter" idx="12"/>
          </p:nvPr>
        </p:nvSpPr>
        <p:spPr>
          <a:xfrm>
            <a:off x="6172200" y="6191250"/>
            <a:ext cx="2476500" cy="476250"/>
          </a:xfrm>
          <a:prstGeom prst="rect">
            <a:avLst/>
          </a:prstGeom>
          <a:noFill/>
        </p:spPr>
        <p:txBody>
          <a:bodyPr anchorCtr="0"/>
          <a:lstStyle/>
          <a:p>
            <a:pPr algn="r">
              <a:defRPr/>
            </a:pPr>
            <a:fld id="{F5F47EC7-CF6C-484D-9BD5-FC0D333F9931}" type="slidenum">
              <a:rPr lang="en-US" smtClean="0">
                <a:solidFill>
                  <a:schemeClr val="tx2"/>
                </a:solidFill>
                <a:latin typeface="Arial" pitchFamily="34" charset="0"/>
                <a:ea typeface="+mn-ea"/>
                <a:cs typeface="+mn-cs"/>
              </a:rPr>
              <a:pPr algn="r">
                <a:defRPr/>
              </a:pPr>
              <a:t>14</a:t>
            </a:fld>
            <a:endParaRPr lang="en-US" smtClean="0">
              <a:solidFill>
                <a:schemeClr val="tx2"/>
              </a:solidFill>
              <a:latin typeface="Arial" pitchFamily="34" charset="0"/>
              <a:ea typeface="+mn-ea"/>
              <a:cs typeface="+mn-cs"/>
            </a:endParaRPr>
          </a:p>
        </p:txBody>
      </p:sp>
      <p:sp>
        <p:nvSpPr>
          <p:cNvPr id="41987" name="Rectangle 2"/>
          <p:cNvSpPr>
            <a:spLocks noGrp="1" noChangeArrowheads="1"/>
          </p:cNvSpPr>
          <p:nvPr>
            <p:ph type="title"/>
          </p:nvPr>
        </p:nvSpPr>
        <p:spPr>
          <a:xfrm>
            <a:off x="0" y="381000"/>
            <a:ext cx="9144000" cy="685800"/>
          </a:xfrm>
          <a:noFill/>
        </p:spPr>
        <p:txBody>
          <a:bodyPr/>
          <a:lstStyle/>
          <a:p>
            <a:pPr eaLnBrk="1" hangingPunct="1"/>
            <a:r>
              <a:rPr lang="en-US" dirty="0" smtClean="0"/>
              <a:t>Color-Coding &amp; Informal Outlines</a:t>
            </a:r>
          </a:p>
        </p:txBody>
      </p:sp>
      <p:pic>
        <p:nvPicPr>
          <p:cNvPr id="41988" name="Picture 2"/>
          <p:cNvPicPr>
            <a:picLocks noChangeAspect="1" noChangeArrowheads="1"/>
          </p:cNvPicPr>
          <p:nvPr/>
        </p:nvPicPr>
        <p:blipFill>
          <a:blip r:embed="rId3" cstate="print"/>
          <a:srcRect/>
          <a:stretch>
            <a:fillRect/>
          </a:stretch>
        </p:blipFill>
        <p:spPr bwMode="auto">
          <a:xfrm>
            <a:off x="1752600" y="1752600"/>
            <a:ext cx="5805488" cy="4652963"/>
          </a:xfrm>
          <a:prstGeom prst="rect">
            <a:avLst/>
          </a:prstGeom>
          <a:noFill/>
          <a:ln w="9525">
            <a:noFill/>
            <a:miter lim="800000"/>
            <a:headEnd/>
            <a:tailEnd/>
          </a:ln>
        </p:spPr>
      </p:pic>
      <p:sp>
        <p:nvSpPr>
          <p:cNvPr id="12" name="Rectangle 11"/>
          <p:cNvSpPr/>
          <p:nvPr/>
        </p:nvSpPr>
        <p:spPr>
          <a:xfrm>
            <a:off x="3733800" y="2286000"/>
            <a:ext cx="2819400" cy="381000"/>
          </a:xfrm>
          <a:prstGeom prst="rect">
            <a:avLst/>
          </a:prstGeom>
          <a:solidFill>
            <a:srgbClr val="66FF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3" name="Rectangle 12"/>
          <p:cNvSpPr/>
          <p:nvPr/>
        </p:nvSpPr>
        <p:spPr>
          <a:xfrm>
            <a:off x="3124200" y="2971800"/>
            <a:ext cx="1143000" cy="762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4" name="Rectangle 13"/>
          <p:cNvSpPr/>
          <p:nvPr/>
        </p:nvSpPr>
        <p:spPr>
          <a:xfrm>
            <a:off x="3124200" y="4191000"/>
            <a:ext cx="1143000" cy="762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5" name="Rectangle 14"/>
          <p:cNvSpPr/>
          <p:nvPr/>
        </p:nvSpPr>
        <p:spPr>
          <a:xfrm>
            <a:off x="3810000" y="5867400"/>
            <a:ext cx="2819400" cy="381000"/>
          </a:xfrm>
          <a:prstGeom prst="rect">
            <a:avLst/>
          </a:prstGeom>
          <a:solidFill>
            <a:srgbClr val="66FF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6" name="Rectangle 15"/>
          <p:cNvSpPr/>
          <p:nvPr/>
        </p:nvSpPr>
        <p:spPr>
          <a:xfrm>
            <a:off x="4572000" y="2971800"/>
            <a:ext cx="2133600" cy="990600"/>
          </a:xfrm>
          <a:prstGeom prst="rect">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7" name="Rectangle 16"/>
          <p:cNvSpPr/>
          <p:nvPr/>
        </p:nvSpPr>
        <p:spPr>
          <a:xfrm>
            <a:off x="4572000" y="4267200"/>
            <a:ext cx="2133600" cy="990600"/>
          </a:xfrm>
          <a:prstGeom prst="rect">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dissolve">
                                      <p:cBhvr>
                                        <p:cTn id="10" dur="500"/>
                                        <p:tgtEl>
                                          <p:spTgt spid="13"/>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dissolve">
                                      <p:cBhvr>
                                        <p:cTn id="13" dur="500"/>
                                        <p:tgtEl>
                                          <p:spTgt spid="14"/>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dissolve">
                                      <p:cBhvr>
                                        <p:cTn id="16" dur="500"/>
                                        <p:tgtEl>
                                          <p:spTgt spid="15"/>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dissolve">
                                      <p:cBhvr>
                                        <p:cTn id="19" dur="500"/>
                                        <p:tgtEl>
                                          <p:spTgt spid="16"/>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dissolve">
                                      <p:cBhvr>
                                        <p:cTn id="2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4"/>
          <p:cNvSpPr>
            <a:spLocks noGrp="1"/>
          </p:cNvSpPr>
          <p:nvPr>
            <p:ph type="sldNum" sz="quarter" idx="12"/>
          </p:nvPr>
        </p:nvSpPr>
        <p:spPr>
          <a:xfrm>
            <a:off x="6172200" y="6191250"/>
            <a:ext cx="2476500" cy="476250"/>
          </a:xfrm>
          <a:prstGeom prst="rect">
            <a:avLst/>
          </a:prstGeom>
          <a:noFill/>
        </p:spPr>
        <p:txBody>
          <a:bodyPr anchorCtr="0"/>
          <a:lstStyle/>
          <a:p>
            <a:pPr algn="r">
              <a:defRPr/>
            </a:pPr>
            <a:fld id="{E417C731-2FBF-4954-9A1C-DCA5E3C7144E}" type="slidenum">
              <a:rPr lang="en-US" smtClean="0">
                <a:solidFill>
                  <a:schemeClr val="tx2"/>
                </a:solidFill>
                <a:latin typeface="Arial" pitchFamily="34" charset="0"/>
                <a:ea typeface="+mn-ea"/>
                <a:cs typeface="+mn-cs"/>
              </a:rPr>
              <a:pPr algn="r">
                <a:defRPr/>
              </a:pPr>
              <a:t>15</a:t>
            </a:fld>
            <a:endParaRPr lang="en-US" smtClean="0">
              <a:solidFill>
                <a:schemeClr val="tx2"/>
              </a:solidFill>
              <a:latin typeface="Arial" pitchFamily="34" charset="0"/>
              <a:ea typeface="+mn-ea"/>
              <a:cs typeface="+mn-cs"/>
            </a:endParaRPr>
          </a:p>
        </p:txBody>
      </p:sp>
      <p:sp>
        <p:nvSpPr>
          <p:cNvPr id="43011" name="Line 2"/>
          <p:cNvSpPr>
            <a:spLocks noChangeShapeType="1"/>
          </p:cNvSpPr>
          <p:nvPr/>
        </p:nvSpPr>
        <p:spPr bwMode="auto">
          <a:xfrm>
            <a:off x="609600" y="1905000"/>
            <a:ext cx="8001000" cy="0"/>
          </a:xfrm>
          <a:prstGeom prst="line">
            <a:avLst/>
          </a:prstGeom>
          <a:noFill/>
          <a:ln w="9525">
            <a:solidFill>
              <a:schemeClr val="tx1"/>
            </a:solidFill>
            <a:round/>
            <a:headEnd/>
            <a:tailEnd/>
          </a:ln>
        </p:spPr>
        <p:txBody>
          <a:bodyPr/>
          <a:lstStyle/>
          <a:p>
            <a:endParaRPr lang="en-US"/>
          </a:p>
        </p:txBody>
      </p:sp>
      <p:sp>
        <p:nvSpPr>
          <p:cNvPr id="43012" name="Line 3"/>
          <p:cNvSpPr>
            <a:spLocks noChangeShapeType="1"/>
          </p:cNvSpPr>
          <p:nvPr/>
        </p:nvSpPr>
        <p:spPr bwMode="auto">
          <a:xfrm>
            <a:off x="609600" y="2209800"/>
            <a:ext cx="8001000" cy="0"/>
          </a:xfrm>
          <a:prstGeom prst="line">
            <a:avLst/>
          </a:prstGeom>
          <a:noFill/>
          <a:ln w="9525">
            <a:solidFill>
              <a:schemeClr val="tx1"/>
            </a:solidFill>
            <a:round/>
            <a:headEnd/>
            <a:tailEnd/>
          </a:ln>
        </p:spPr>
        <p:txBody>
          <a:bodyPr/>
          <a:lstStyle/>
          <a:p>
            <a:endParaRPr lang="en-US"/>
          </a:p>
        </p:txBody>
      </p:sp>
      <p:sp>
        <p:nvSpPr>
          <p:cNvPr id="43013" name="Line 4"/>
          <p:cNvSpPr>
            <a:spLocks noChangeShapeType="1"/>
          </p:cNvSpPr>
          <p:nvPr/>
        </p:nvSpPr>
        <p:spPr bwMode="auto">
          <a:xfrm>
            <a:off x="609600" y="2514600"/>
            <a:ext cx="8001000" cy="0"/>
          </a:xfrm>
          <a:prstGeom prst="line">
            <a:avLst/>
          </a:prstGeom>
          <a:noFill/>
          <a:ln w="9525">
            <a:solidFill>
              <a:schemeClr val="tx1"/>
            </a:solidFill>
            <a:round/>
            <a:headEnd/>
            <a:tailEnd/>
          </a:ln>
        </p:spPr>
        <p:txBody>
          <a:bodyPr/>
          <a:lstStyle/>
          <a:p>
            <a:endParaRPr lang="en-US"/>
          </a:p>
        </p:txBody>
      </p:sp>
      <p:sp>
        <p:nvSpPr>
          <p:cNvPr id="43014" name="Line 5"/>
          <p:cNvSpPr>
            <a:spLocks noChangeShapeType="1"/>
          </p:cNvSpPr>
          <p:nvPr/>
        </p:nvSpPr>
        <p:spPr bwMode="auto">
          <a:xfrm>
            <a:off x="609600" y="2819400"/>
            <a:ext cx="8001000" cy="0"/>
          </a:xfrm>
          <a:prstGeom prst="line">
            <a:avLst/>
          </a:prstGeom>
          <a:noFill/>
          <a:ln w="9525">
            <a:solidFill>
              <a:schemeClr val="tx1"/>
            </a:solidFill>
            <a:round/>
            <a:headEnd/>
            <a:tailEnd/>
          </a:ln>
        </p:spPr>
        <p:txBody>
          <a:bodyPr/>
          <a:lstStyle/>
          <a:p>
            <a:endParaRPr lang="en-US"/>
          </a:p>
        </p:txBody>
      </p:sp>
      <p:sp>
        <p:nvSpPr>
          <p:cNvPr id="43015" name="Line 6"/>
          <p:cNvSpPr>
            <a:spLocks noChangeShapeType="1"/>
          </p:cNvSpPr>
          <p:nvPr/>
        </p:nvSpPr>
        <p:spPr bwMode="auto">
          <a:xfrm>
            <a:off x="609600" y="3733800"/>
            <a:ext cx="8001000" cy="0"/>
          </a:xfrm>
          <a:prstGeom prst="line">
            <a:avLst/>
          </a:prstGeom>
          <a:noFill/>
          <a:ln w="9525">
            <a:solidFill>
              <a:schemeClr val="tx1"/>
            </a:solidFill>
            <a:round/>
            <a:headEnd/>
            <a:tailEnd/>
          </a:ln>
        </p:spPr>
        <p:txBody>
          <a:bodyPr/>
          <a:lstStyle/>
          <a:p>
            <a:endParaRPr lang="en-US"/>
          </a:p>
        </p:txBody>
      </p:sp>
      <p:sp>
        <p:nvSpPr>
          <p:cNvPr id="43016" name="Line 7"/>
          <p:cNvSpPr>
            <a:spLocks noChangeShapeType="1"/>
          </p:cNvSpPr>
          <p:nvPr/>
        </p:nvSpPr>
        <p:spPr bwMode="auto">
          <a:xfrm>
            <a:off x="609600" y="3124200"/>
            <a:ext cx="8001000" cy="0"/>
          </a:xfrm>
          <a:prstGeom prst="line">
            <a:avLst/>
          </a:prstGeom>
          <a:noFill/>
          <a:ln w="9525">
            <a:solidFill>
              <a:schemeClr val="tx1"/>
            </a:solidFill>
            <a:round/>
            <a:headEnd/>
            <a:tailEnd/>
          </a:ln>
        </p:spPr>
        <p:txBody>
          <a:bodyPr/>
          <a:lstStyle/>
          <a:p>
            <a:endParaRPr lang="en-US"/>
          </a:p>
        </p:txBody>
      </p:sp>
      <p:sp>
        <p:nvSpPr>
          <p:cNvPr id="43017" name="Line 8"/>
          <p:cNvSpPr>
            <a:spLocks noChangeShapeType="1"/>
          </p:cNvSpPr>
          <p:nvPr/>
        </p:nvSpPr>
        <p:spPr bwMode="auto">
          <a:xfrm>
            <a:off x="609600" y="3429000"/>
            <a:ext cx="8001000" cy="0"/>
          </a:xfrm>
          <a:prstGeom prst="line">
            <a:avLst/>
          </a:prstGeom>
          <a:noFill/>
          <a:ln w="9525">
            <a:solidFill>
              <a:schemeClr val="tx1"/>
            </a:solidFill>
            <a:round/>
            <a:headEnd/>
            <a:tailEnd/>
          </a:ln>
        </p:spPr>
        <p:txBody>
          <a:bodyPr/>
          <a:lstStyle/>
          <a:p>
            <a:endParaRPr lang="en-US"/>
          </a:p>
        </p:txBody>
      </p:sp>
      <p:sp>
        <p:nvSpPr>
          <p:cNvPr id="43018" name="Rectangle 9"/>
          <p:cNvSpPr>
            <a:spLocks noChangeArrowheads="1"/>
          </p:cNvSpPr>
          <p:nvPr/>
        </p:nvSpPr>
        <p:spPr bwMode="auto">
          <a:xfrm>
            <a:off x="762000" y="2193925"/>
            <a:ext cx="8077200" cy="1616075"/>
          </a:xfrm>
          <a:prstGeom prst="rect">
            <a:avLst/>
          </a:prstGeom>
          <a:noFill/>
          <a:ln w="9525">
            <a:noFill/>
            <a:miter lim="800000"/>
            <a:headEnd/>
            <a:tailEnd/>
          </a:ln>
        </p:spPr>
        <p:txBody>
          <a:bodyPr>
            <a:spAutoFit/>
          </a:bodyPr>
          <a:lstStyle/>
          <a:p>
            <a:pPr>
              <a:spcBef>
                <a:spcPct val="30000"/>
              </a:spcBef>
            </a:pPr>
            <a:r>
              <a:rPr lang="en-US" sz="2000"/>
              <a:t>	Yesterday we had the best assembly ever. We listened to a band.  First, we liked the way the music filled the room. We really liked the way the music got loud and fast.  Another part we liked was learning the names of the instruments. We learned that the drums keep the beat. My friends and I hope we will get to hear the band again soon.  </a:t>
            </a:r>
          </a:p>
        </p:txBody>
      </p:sp>
      <p:sp>
        <p:nvSpPr>
          <p:cNvPr id="43019" name="Rectangle 10"/>
          <p:cNvSpPr>
            <a:spLocks noGrp="1" noChangeArrowheads="1"/>
          </p:cNvSpPr>
          <p:nvPr>
            <p:ph type="title"/>
          </p:nvPr>
        </p:nvSpPr>
        <p:spPr>
          <a:xfrm>
            <a:off x="914400" y="381000"/>
            <a:ext cx="7391400" cy="685800"/>
          </a:xfrm>
          <a:noFill/>
        </p:spPr>
        <p:txBody>
          <a:bodyPr/>
          <a:lstStyle/>
          <a:p>
            <a:pPr eaLnBrk="1" hangingPunct="1"/>
            <a:r>
              <a:rPr lang="en-US" dirty="0" smtClean="0"/>
              <a:t>   Colors In Action</a:t>
            </a:r>
          </a:p>
        </p:txBody>
      </p:sp>
      <p:sp>
        <p:nvSpPr>
          <p:cNvPr id="43020" name="Oval 11"/>
          <p:cNvSpPr>
            <a:spLocks noChangeArrowheads="1"/>
          </p:cNvSpPr>
          <p:nvPr/>
        </p:nvSpPr>
        <p:spPr bwMode="auto">
          <a:xfrm>
            <a:off x="685800" y="20574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
        <p:nvSpPr>
          <p:cNvPr id="732172" name="Rectangle 12"/>
          <p:cNvSpPr>
            <a:spLocks noChangeArrowheads="1"/>
          </p:cNvSpPr>
          <p:nvPr/>
        </p:nvSpPr>
        <p:spPr bwMode="auto">
          <a:xfrm>
            <a:off x="1828800" y="2209800"/>
            <a:ext cx="6705600" cy="304800"/>
          </a:xfrm>
          <a:prstGeom prst="rect">
            <a:avLst/>
          </a:prstGeom>
          <a:solidFill>
            <a:srgbClr val="00CC66">
              <a:alpha val="29019"/>
            </a:srgbClr>
          </a:solidFill>
          <a:ln w="9525" algn="ctr">
            <a:noFill/>
            <a:miter lim="800000"/>
            <a:headEnd/>
            <a:tailEnd/>
          </a:ln>
        </p:spPr>
        <p:txBody>
          <a:bodyPr wrap="none" anchor="ctr"/>
          <a:lstStyle/>
          <a:p>
            <a:endParaRPr lang="en-US"/>
          </a:p>
        </p:txBody>
      </p:sp>
      <p:sp>
        <p:nvSpPr>
          <p:cNvPr id="732173" name="Rectangle 13"/>
          <p:cNvSpPr>
            <a:spLocks noChangeArrowheads="1"/>
          </p:cNvSpPr>
          <p:nvPr/>
        </p:nvSpPr>
        <p:spPr bwMode="auto">
          <a:xfrm>
            <a:off x="762000" y="2514600"/>
            <a:ext cx="6324600" cy="304800"/>
          </a:xfrm>
          <a:prstGeom prst="rect">
            <a:avLst/>
          </a:prstGeom>
          <a:solidFill>
            <a:srgbClr val="FFFF00">
              <a:alpha val="29019"/>
            </a:srgbClr>
          </a:solidFill>
          <a:ln w="9525" algn="ctr">
            <a:noFill/>
            <a:miter lim="800000"/>
            <a:headEnd/>
            <a:tailEnd/>
          </a:ln>
        </p:spPr>
        <p:txBody>
          <a:bodyPr wrap="none" anchor="ctr"/>
          <a:lstStyle/>
          <a:p>
            <a:endParaRPr lang="en-US"/>
          </a:p>
        </p:txBody>
      </p:sp>
      <p:sp>
        <p:nvSpPr>
          <p:cNvPr id="732174" name="Rectangle 14"/>
          <p:cNvSpPr>
            <a:spLocks noChangeArrowheads="1"/>
          </p:cNvSpPr>
          <p:nvPr/>
        </p:nvSpPr>
        <p:spPr bwMode="auto">
          <a:xfrm>
            <a:off x="7086600" y="2514600"/>
            <a:ext cx="1600200" cy="381000"/>
          </a:xfrm>
          <a:prstGeom prst="rect">
            <a:avLst/>
          </a:prstGeom>
          <a:solidFill>
            <a:srgbClr val="FF0000">
              <a:alpha val="29019"/>
            </a:srgbClr>
          </a:solidFill>
          <a:ln w="9525" algn="ctr">
            <a:noFill/>
            <a:miter lim="800000"/>
            <a:headEnd/>
            <a:tailEnd/>
          </a:ln>
        </p:spPr>
        <p:txBody>
          <a:bodyPr wrap="none" anchor="ctr"/>
          <a:lstStyle/>
          <a:p>
            <a:endParaRPr lang="en-US"/>
          </a:p>
        </p:txBody>
      </p:sp>
      <p:sp>
        <p:nvSpPr>
          <p:cNvPr id="732175" name="Rectangle 15"/>
          <p:cNvSpPr>
            <a:spLocks noChangeArrowheads="1"/>
          </p:cNvSpPr>
          <p:nvPr/>
        </p:nvSpPr>
        <p:spPr bwMode="auto">
          <a:xfrm>
            <a:off x="685800" y="2819400"/>
            <a:ext cx="4267200" cy="304800"/>
          </a:xfrm>
          <a:prstGeom prst="rect">
            <a:avLst/>
          </a:prstGeom>
          <a:solidFill>
            <a:srgbClr val="FF0000">
              <a:alpha val="29019"/>
            </a:srgbClr>
          </a:solidFill>
          <a:ln w="9525" algn="ctr">
            <a:noFill/>
            <a:miter lim="800000"/>
            <a:headEnd/>
            <a:tailEnd/>
          </a:ln>
        </p:spPr>
        <p:txBody>
          <a:bodyPr wrap="none" anchor="ctr"/>
          <a:lstStyle/>
          <a:p>
            <a:endParaRPr lang="en-US"/>
          </a:p>
        </p:txBody>
      </p:sp>
      <p:sp>
        <p:nvSpPr>
          <p:cNvPr id="732176" name="Rectangle 16"/>
          <p:cNvSpPr>
            <a:spLocks noChangeArrowheads="1"/>
          </p:cNvSpPr>
          <p:nvPr/>
        </p:nvSpPr>
        <p:spPr bwMode="auto">
          <a:xfrm>
            <a:off x="5029200" y="2819400"/>
            <a:ext cx="3657600" cy="381000"/>
          </a:xfrm>
          <a:prstGeom prst="rect">
            <a:avLst/>
          </a:prstGeom>
          <a:solidFill>
            <a:srgbClr val="FFFF00">
              <a:alpha val="29019"/>
            </a:srgbClr>
          </a:solidFill>
          <a:ln w="9525" algn="ctr">
            <a:noFill/>
            <a:miter lim="800000"/>
            <a:headEnd/>
            <a:tailEnd/>
          </a:ln>
        </p:spPr>
        <p:txBody>
          <a:bodyPr wrap="none" anchor="ctr"/>
          <a:lstStyle/>
          <a:p>
            <a:endParaRPr lang="en-US"/>
          </a:p>
        </p:txBody>
      </p:sp>
      <p:sp>
        <p:nvSpPr>
          <p:cNvPr id="732177" name="Rectangle 17"/>
          <p:cNvSpPr>
            <a:spLocks noChangeArrowheads="1"/>
          </p:cNvSpPr>
          <p:nvPr/>
        </p:nvSpPr>
        <p:spPr bwMode="auto">
          <a:xfrm>
            <a:off x="685800" y="3124200"/>
            <a:ext cx="4419600" cy="304800"/>
          </a:xfrm>
          <a:prstGeom prst="rect">
            <a:avLst/>
          </a:prstGeom>
          <a:solidFill>
            <a:srgbClr val="FFFF00">
              <a:alpha val="29019"/>
            </a:srgbClr>
          </a:solidFill>
          <a:ln w="9525" algn="ctr">
            <a:noFill/>
            <a:miter lim="800000"/>
            <a:headEnd/>
            <a:tailEnd/>
          </a:ln>
        </p:spPr>
        <p:txBody>
          <a:bodyPr wrap="none" anchor="ctr"/>
          <a:lstStyle/>
          <a:p>
            <a:endParaRPr lang="en-US"/>
          </a:p>
        </p:txBody>
      </p:sp>
      <p:sp>
        <p:nvSpPr>
          <p:cNvPr id="732178" name="Rectangle 18"/>
          <p:cNvSpPr>
            <a:spLocks noChangeArrowheads="1"/>
          </p:cNvSpPr>
          <p:nvPr/>
        </p:nvSpPr>
        <p:spPr bwMode="auto">
          <a:xfrm>
            <a:off x="2514600" y="3429000"/>
            <a:ext cx="5638800" cy="381000"/>
          </a:xfrm>
          <a:prstGeom prst="rect">
            <a:avLst/>
          </a:prstGeom>
          <a:solidFill>
            <a:srgbClr val="00CC66">
              <a:alpha val="29019"/>
            </a:srgbClr>
          </a:solidFill>
          <a:ln w="9525" algn="ctr">
            <a:noFill/>
            <a:miter lim="800000"/>
            <a:headEnd/>
            <a:tailEnd/>
          </a:ln>
        </p:spPr>
        <p:txBody>
          <a:bodyPr wrap="none" anchor="ctr"/>
          <a:lstStyle/>
          <a:p>
            <a:endParaRPr lang="en-US"/>
          </a:p>
        </p:txBody>
      </p:sp>
      <p:sp>
        <p:nvSpPr>
          <p:cNvPr id="732179" name="Oval 19"/>
          <p:cNvSpPr>
            <a:spLocks noChangeArrowheads="1"/>
          </p:cNvSpPr>
          <p:nvPr/>
        </p:nvSpPr>
        <p:spPr bwMode="auto">
          <a:xfrm>
            <a:off x="4876800" y="2743200"/>
            <a:ext cx="990600" cy="381000"/>
          </a:xfrm>
          <a:prstGeom prst="ellipse">
            <a:avLst/>
          </a:prstGeom>
          <a:noFill/>
          <a:ln w="9525" algn="ctr">
            <a:solidFill>
              <a:schemeClr val="tx1"/>
            </a:solidFill>
            <a:round/>
            <a:headEnd/>
            <a:tailEnd/>
          </a:ln>
        </p:spPr>
        <p:txBody>
          <a:bodyPr wrap="none" anchor="ctr"/>
          <a:lstStyle/>
          <a:p>
            <a:endParaRPr lang="en-US"/>
          </a:p>
        </p:txBody>
      </p:sp>
      <p:sp>
        <p:nvSpPr>
          <p:cNvPr id="43029" name="Text Box 20"/>
          <p:cNvSpPr txBox="1">
            <a:spLocks noChangeArrowheads="1"/>
          </p:cNvSpPr>
          <p:nvPr/>
        </p:nvSpPr>
        <p:spPr bwMode="auto">
          <a:xfrm>
            <a:off x="2819400" y="1600200"/>
            <a:ext cx="3657600" cy="396875"/>
          </a:xfrm>
          <a:prstGeom prst="rect">
            <a:avLst/>
          </a:prstGeom>
          <a:noFill/>
          <a:ln w="9525" algn="ctr">
            <a:noFill/>
            <a:miter lim="800000"/>
            <a:headEnd/>
            <a:tailEnd/>
          </a:ln>
        </p:spPr>
        <p:txBody>
          <a:bodyPr>
            <a:spAutoFit/>
          </a:bodyPr>
          <a:lstStyle/>
          <a:p>
            <a:pPr algn="ctr">
              <a:spcBef>
                <a:spcPct val="50000"/>
              </a:spcBef>
            </a:pPr>
            <a:r>
              <a:rPr lang="en-US" sz="2000" b="1">
                <a:solidFill>
                  <a:schemeClr val="tx2"/>
                </a:solidFill>
              </a:rPr>
              <a:t>Enjoying the Music</a:t>
            </a:r>
          </a:p>
        </p:txBody>
      </p:sp>
      <p:sp>
        <p:nvSpPr>
          <p:cNvPr id="732181" name="Rectangle 21"/>
          <p:cNvSpPr>
            <a:spLocks noChangeArrowheads="1"/>
          </p:cNvSpPr>
          <p:nvPr/>
        </p:nvSpPr>
        <p:spPr bwMode="auto">
          <a:xfrm>
            <a:off x="5181600" y="3124200"/>
            <a:ext cx="3429000" cy="304800"/>
          </a:xfrm>
          <a:prstGeom prst="rect">
            <a:avLst/>
          </a:prstGeom>
          <a:solidFill>
            <a:srgbClr val="FF0000">
              <a:alpha val="29019"/>
            </a:srgbClr>
          </a:solidFill>
          <a:ln w="9525" algn="ctr">
            <a:noFill/>
            <a:miter lim="800000"/>
            <a:headEnd/>
            <a:tailEnd/>
          </a:ln>
        </p:spPr>
        <p:txBody>
          <a:bodyPr wrap="none" anchor="ctr"/>
          <a:lstStyle/>
          <a:p>
            <a:endParaRPr lang="en-US"/>
          </a:p>
        </p:txBody>
      </p:sp>
      <p:sp>
        <p:nvSpPr>
          <p:cNvPr id="732183" name="Rectangle 23"/>
          <p:cNvSpPr>
            <a:spLocks noChangeArrowheads="1"/>
          </p:cNvSpPr>
          <p:nvPr/>
        </p:nvSpPr>
        <p:spPr bwMode="auto">
          <a:xfrm>
            <a:off x="762000" y="3733800"/>
            <a:ext cx="1752600" cy="304800"/>
          </a:xfrm>
          <a:prstGeom prst="rect">
            <a:avLst/>
          </a:prstGeom>
          <a:solidFill>
            <a:srgbClr val="00CC66">
              <a:alpha val="29019"/>
            </a:srgbClr>
          </a:solidFill>
          <a:ln w="9525" algn="ctr">
            <a:noFill/>
            <a:miter lim="800000"/>
            <a:headEnd/>
            <a:tailEnd/>
          </a:ln>
        </p:spPr>
        <p:txBody>
          <a:bodyPr wrap="none" anchor="ctr"/>
          <a:lstStyle/>
          <a:p>
            <a:endParaRPr lang="en-US"/>
          </a:p>
        </p:txBody>
      </p:sp>
      <p:sp>
        <p:nvSpPr>
          <p:cNvPr id="25" name="Oval 19"/>
          <p:cNvSpPr>
            <a:spLocks noChangeArrowheads="1"/>
          </p:cNvSpPr>
          <p:nvPr/>
        </p:nvSpPr>
        <p:spPr bwMode="auto">
          <a:xfrm>
            <a:off x="1371600" y="2514600"/>
            <a:ext cx="990600" cy="381000"/>
          </a:xfrm>
          <a:prstGeom prst="ellipse">
            <a:avLst/>
          </a:prstGeom>
          <a:noFill/>
          <a:ln w="9525" algn="ctr">
            <a:solidFill>
              <a:schemeClr val="tx1"/>
            </a:solidFill>
            <a:round/>
            <a:headEnd/>
            <a:tailEnd/>
          </a:ln>
        </p:spPr>
        <p:txBody>
          <a:bodyPr wrap="none" anchor="ctr"/>
          <a:lstStyle/>
          <a:p>
            <a:endParaRPr lang="en-US"/>
          </a:p>
        </p:txBody>
      </p:sp>
      <p:sp>
        <p:nvSpPr>
          <p:cNvPr id="26" name="Rectangle 21"/>
          <p:cNvSpPr>
            <a:spLocks noChangeArrowheads="1"/>
          </p:cNvSpPr>
          <p:nvPr/>
        </p:nvSpPr>
        <p:spPr bwMode="auto">
          <a:xfrm>
            <a:off x="762000" y="3429000"/>
            <a:ext cx="1752600" cy="304800"/>
          </a:xfrm>
          <a:prstGeom prst="rect">
            <a:avLst/>
          </a:prstGeom>
          <a:solidFill>
            <a:srgbClr val="FF0000">
              <a:alpha val="29019"/>
            </a:srgbClr>
          </a:solidFill>
          <a:ln w="9525" algn="ctr">
            <a:noFill/>
            <a:miter lim="800000"/>
            <a:headEnd/>
            <a:tailEnd/>
          </a:ln>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32172"/>
                                        </p:tgtEl>
                                        <p:attrNameLst>
                                          <p:attrName>style.visibility</p:attrName>
                                        </p:attrNameLst>
                                      </p:cBhvr>
                                      <p:to>
                                        <p:strVal val="visible"/>
                                      </p:to>
                                    </p:set>
                                    <p:animEffect transition="in" filter="dissolve">
                                      <p:cBhvr>
                                        <p:cTn id="7" dur="500"/>
                                        <p:tgtEl>
                                          <p:spTgt spid="73217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32173"/>
                                        </p:tgtEl>
                                        <p:attrNameLst>
                                          <p:attrName>style.visibility</p:attrName>
                                        </p:attrNameLst>
                                      </p:cBhvr>
                                      <p:to>
                                        <p:strVal val="visible"/>
                                      </p:to>
                                    </p:set>
                                    <p:animEffect transition="in" filter="dissolve">
                                      <p:cBhvr>
                                        <p:cTn id="12" dur="500"/>
                                        <p:tgtEl>
                                          <p:spTgt spid="73217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32174"/>
                                        </p:tgtEl>
                                        <p:attrNameLst>
                                          <p:attrName>style.visibility</p:attrName>
                                        </p:attrNameLst>
                                      </p:cBhvr>
                                      <p:to>
                                        <p:strVal val="visible"/>
                                      </p:to>
                                    </p:set>
                                    <p:animEffect transition="in" filter="dissolve">
                                      <p:cBhvr>
                                        <p:cTn id="17" dur="500"/>
                                        <p:tgtEl>
                                          <p:spTgt spid="732174"/>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732175"/>
                                        </p:tgtEl>
                                        <p:attrNameLst>
                                          <p:attrName>style.visibility</p:attrName>
                                        </p:attrNameLst>
                                      </p:cBhvr>
                                      <p:to>
                                        <p:strVal val="visible"/>
                                      </p:to>
                                    </p:set>
                                    <p:animEffect transition="in" filter="dissolve">
                                      <p:cBhvr>
                                        <p:cTn id="20" dur="500"/>
                                        <p:tgtEl>
                                          <p:spTgt spid="732175"/>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732176"/>
                                        </p:tgtEl>
                                        <p:attrNameLst>
                                          <p:attrName>style.visibility</p:attrName>
                                        </p:attrNameLst>
                                      </p:cBhvr>
                                      <p:to>
                                        <p:strVal val="visible"/>
                                      </p:to>
                                    </p:set>
                                    <p:animEffect transition="in" filter="dissolve">
                                      <p:cBhvr>
                                        <p:cTn id="25" dur="500"/>
                                        <p:tgtEl>
                                          <p:spTgt spid="732176"/>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732177"/>
                                        </p:tgtEl>
                                        <p:attrNameLst>
                                          <p:attrName>style.visibility</p:attrName>
                                        </p:attrNameLst>
                                      </p:cBhvr>
                                      <p:to>
                                        <p:strVal val="visible"/>
                                      </p:to>
                                    </p:set>
                                    <p:animEffect transition="in" filter="dissolve">
                                      <p:cBhvr>
                                        <p:cTn id="28" dur="500"/>
                                        <p:tgtEl>
                                          <p:spTgt spid="732177"/>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732179"/>
                                        </p:tgtEl>
                                        <p:attrNameLst>
                                          <p:attrName>style.visibility</p:attrName>
                                        </p:attrNameLst>
                                      </p:cBhvr>
                                      <p:to>
                                        <p:strVal val="visible"/>
                                      </p:to>
                                    </p:set>
                                    <p:animEffect transition="in" filter="dissolve">
                                      <p:cBhvr>
                                        <p:cTn id="33" dur="500"/>
                                        <p:tgtEl>
                                          <p:spTgt spid="732179"/>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732181"/>
                                        </p:tgtEl>
                                        <p:attrNameLst>
                                          <p:attrName>style.visibility</p:attrName>
                                        </p:attrNameLst>
                                      </p:cBhvr>
                                      <p:to>
                                        <p:strVal val="visible"/>
                                      </p:to>
                                    </p:set>
                                    <p:animEffect transition="in" filter="dissolve">
                                      <p:cBhvr>
                                        <p:cTn id="38" dur="500"/>
                                        <p:tgtEl>
                                          <p:spTgt spid="732181"/>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732178"/>
                                        </p:tgtEl>
                                        <p:attrNameLst>
                                          <p:attrName>style.visibility</p:attrName>
                                        </p:attrNameLst>
                                      </p:cBhvr>
                                      <p:to>
                                        <p:strVal val="visible"/>
                                      </p:to>
                                    </p:set>
                                    <p:animEffect transition="in" filter="dissolve">
                                      <p:cBhvr>
                                        <p:cTn id="43" dur="500"/>
                                        <p:tgtEl>
                                          <p:spTgt spid="732178"/>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732183"/>
                                        </p:tgtEl>
                                        <p:attrNameLst>
                                          <p:attrName>style.visibility</p:attrName>
                                        </p:attrNameLst>
                                      </p:cBhvr>
                                      <p:to>
                                        <p:strVal val="visible"/>
                                      </p:to>
                                    </p:set>
                                    <p:animEffect transition="in" filter="dissolve">
                                      <p:cBhvr>
                                        <p:cTn id="46" dur="500"/>
                                        <p:tgtEl>
                                          <p:spTgt spid="732183"/>
                                        </p:tgtEl>
                                      </p:cBhvr>
                                    </p:animEffect>
                                  </p:childTnLst>
                                </p:cTn>
                              </p:par>
                            </p:childTnLst>
                          </p:cTn>
                        </p:par>
                      </p:childTnLst>
                    </p:cTn>
                  </p:par>
                  <p:par>
                    <p:cTn id="47" fill="hold">
                      <p:stCondLst>
                        <p:cond delay="indefinite"/>
                      </p:stCondLst>
                      <p:childTnLst>
                        <p:par>
                          <p:cTn id="48" fill="hold">
                            <p:stCondLst>
                              <p:cond delay="0"/>
                            </p:stCondLst>
                            <p:childTnLst>
                              <p:par>
                                <p:cTn id="49" presetID="9" presetClass="entr" presetSubtype="0" fill="hold" grpId="0" nodeType="click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dissolve">
                                      <p:cBhvr>
                                        <p:cTn id="51" dur="500"/>
                                        <p:tgtEl>
                                          <p:spTgt spid="25"/>
                                        </p:tgtEl>
                                      </p:cBhvr>
                                    </p:animEffect>
                                  </p:childTnLst>
                                </p:cTn>
                              </p:par>
                            </p:childTnLst>
                          </p:cTn>
                        </p:par>
                      </p:childTnLst>
                    </p:cTn>
                  </p:par>
                  <p:par>
                    <p:cTn id="52" fill="hold">
                      <p:stCondLst>
                        <p:cond delay="indefinite"/>
                      </p:stCondLst>
                      <p:childTnLst>
                        <p:par>
                          <p:cTn id="53" fill="hold">
                            <p:stCondLst>
                              <p:cond delay="0"/>
                            </p:stCondLst>
                            <p:childTnLst>
                              <p:par>
                                <p:cTn id="54" presetID="9" presetClass="entr" presetSubtype="0" fill="hold" grpId="0" nodeType="click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dissolve">
                                      <p:cBhvr>
                                        <p:cTn id="5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2172" grpId="0" animBg="1"/>
      <p:bldP spid="732173" grpId="0" animBg="1"/>
      <p:bldP spid="732174" grpId="0" animBg="1"/>
      <p:bldP spid="732175" grpId="0" animBg="1"/>
      <p:bldP spid="732176" grpId="0" animBg="1"/>
      <p:bldP spid="732177" grpId="0" animBg="1"/>
      <p:bldP spid="732178" grpId="0" animBg="1"/>
      <p:bldP spid="732179" grpId="0" animBg="1"/>
      <p:bldP spid="732181" grpId="0" animBg="1"/>
      <p:bldP spid="732183" grpId="0" animBg="1"/>
      <p:bldP spid="25" grpId="0" animBg="1"/>
      <p:bldP spid="2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2"/>
          </p:nvPr>
        </p:nvSpPr>
        <p:spPr>
          <a:xfrm>
            <a:off x="6172200" y="6191250"/>
            <a:ext cx="2476500" cy="476250"/>
          </a:xfrm>
          <a:prstGeom prst="rect">
            <a:avLst/>
          </a:prstGeom>
          <a:noFill/>
        </p:spPr>
        <p:txBody>
          <a:bodyPr anchorCtr="0"/>
          <a:lstStyle/>
          <a:p>
            <a:pPr algn="r">
              <a:defRPr/>
            </a:pPr>
            <a:fld id="{15F17073-B879-4047-BE53-925A29DD0111}" type="slidenum">
              <a:rPr lang="en-US" smtClean="0">
                <a:solidFill>
                  <a:schemeClr val="tx2"/>
                </a:solidFill>
                <a:latin typeface="Arial" pitchFamily="34" charset="0"/>
                <a:ea typeface="+mn-ea"/>
                <a:cs typeface="+mn-cs"/>
              </a:rPr>
              <a:pPr algn="r">
                <a:defRPr/>
              </a:pPr>
              <a:t>16</a:t>
            </a:fld>
            <a:endParaRPr lang="en-US" smtClean="0">
              <a:solidFill>
                <a:schemeClr val="tx2"/>
              </a:solidFill>
              <a:latin typeface="Arial" pitchFamily="34" charset="0"/>
              <a:ea typeface="+mn-ea"/>
              <a:cs typeface="+mn-cs"/>
            </a:endParaRPr>
          </a:p>
        </p:txBody>
      </p:sp>
      <p:sp>
        <p:nvSpPr>
          <p:cNvPr id="44035" name="Rectangle 2"/>
          <p:cNvSpPr>
            <a:spLocks noGrp="1" noChangeArrowheads="1"/>
          </p:cNvSpPr>
          <p:nvPr>
            <p:ph type="title"/>
          </p:nvPr>
        </p:nvSpPr>
        <p:spPr>
          <a:xfrm>
            <a:off x="0" y="304800"/>
            <a:ext cx="9144000" cy="685800"/>
          </a:xfrm>
          <a:noFill/>
        </p:spPr>
        <p:txBody>
          <a:bodyPr/>
          <a:lstStyle/>
          <a:p>
            <a:pPr eaLnBrk="1" hangingPunct="1"/>
            <a:r>
              <a:rPr lang="en-US" dirty="0" smtClean="0"/>
              <a:t>Color-Coding &amp; Informal Outlines</a:t>
            </a:r>
          </a:p>
        </p:txBody>
      </p:sp>
      <p:sp>
        <p:nvSpPr>
          <p:cNvPr id="44036" name="Line 3"/>
          <p:cNvSpPr>
            <a:spLocks noChangeShapeType="1"/>
          </p:cNvSpPr>
          <p:nvPr/>
        </p:nvSpPr>
        <p:spPr bwMode="auto">
          <a:xfrm>
            <a:off x="2362200" y="2286000"/>
            <a:ext cx="4343400" cy="0"/>
          </a:xfrm>
          <a:prstGeom prst="line">
            <a:avLst/>
          </a:prstGeom>
          <a:noFill/>
          <a:ln w="9525">
            <a:solidFill>
              <a:schemeClr val="tx1"/>
            </a:solidFill>
            <a:round/>
            <a:headEnd/>
            <a:tailEnd/>
          </a:ln>
        </p:spPr>
        <p:txBody>
          <a:bodyPr wrap="none" anchor="ctr"/>
          <a:lstStyle/>
          <a:p>
            <a:endParaRPr lang="en-US"/>
          </a:p>
        </p:txBody>
      </p:sp>
      <p:sp>
        <p:nvSpPr>
          <p:cNvPr id="44037" name="Line 4"/>
          <p:cNvSpPr>
            <a:spLocks noChangeShapeType="1"/>
          </p:cNvSpPr>
          <p:nvPr/>
        </p:nvSpPr>
        <p:spPr bwMode="auto">
          <a:xfrm>
            <a:off x="3962400" y="2286000"/>
            <a:ext cx="0" cy="2667000"/>
          </a:xfrm>
          <a:prstGeom prst="line">
            <a:avLst/>
          </a:prstGeom>
          <a:noFill/>
          <a:ln w="9525">
            <a:solidFill>
              <a:schemeClr val="tx1"/>
            </a:solidFill>
            <a:round/>
            <a:headEnd/>
            <a:tailEnd/>
          </a:ln>
        </p:spPr>
        <p:txBody>
          <a:bodyPr wrap="none" anchor="ctr"/>
          <a:lstStyle/>
          <a:p>
            <a:endParaRPr lang="en-US"/>
          </a:p>
        </p:txBody>
      </p:sp>
      <p:sp>
        <p:nvSpPr>
          <p:cNvPr id="734213" name="Text Box 5"/>
          <p:cNvSpPr txBox="1">
            <a:spLocks noChangeArrowheads="1"/>
          </p:cNvSpPr>
          <p:nvPr/>
        </p:nvSpPr>
        <p:spPr bwMode="auto">
          <a:xfrm>
            <a:off x="2743200" y="1905000"/>
            <a:ext cx="2225675" cy="396875"/>
          </a:xfrm>
          <a:prstGeom prst="rect">
            <a:avLst/>
          </a:prstGeom>
          <a:solidFill>
            <a:srgbClr val="00CC66">
              <a:alpha val="39999"/>
            </a:srgbClr>
          </a:solidFill>
          <a:ln w="9525" algn="ctr">
            <a:noFill/>
            <a:miter lim="800000"/>
            <a:headEnd/>
            <a:tailEnd/>
          </a:ln>
        </p:spPr>
        <p:txBody>
          <a:bodyPr wrap="none">
            <a:spAutoFit/>
          </a:bodyPr>
          <a:lstStyle/>
          <a:p>
            <a:r>
              <a:rPr lang="en-US" sz="2000" b="1"/>
              <a:t>T = band assembly</a:t>
            </a:r>
          </a:p>
        </p:txBody>
      </p:sp>
      <p:sp>
        <p:nvSpPr>
          <p:cNvPr id="734214" name="Text Box 6"/>
          <p:cNvSpPr txBox="1">
            <a:spLocks noChangeArrowheads="1"/>
          </p:cNvSpPr>
          <p:nvPr/>
        </p:nvSpPr>
        <p:spPr bwMode="auto">
          <a:xfrm>
            <a:off x="2362200" y="2413000"/>
            <a:ext cx="1089025" cy="406400"/>
          </a:xfrm>
          <a:prstGeom prst="rect">
            <a:avLst/>
          </a:prstGeom>
          <a:solidFill>
            <a:srgbClr val="FFCC00">
              <a:alpha val="39999"/>
            </a:srgbClr>
          </a:solidFill>
          <a:ln w="9525">
            <a:solidFill>
              <a:srgbClr val="FFCC00"/>
            </a:solidFill>
            <a:miter lim="800000"/>
            <a:headEnd/>
            <a:tailEnd/>
          </a:ln>
        </p:spPr>
        <p:txBody>
          <a:bodyPr wrap="none">
            <a:spAutoFit/>
          </a:bodyPr>
          <a:lstStyle/>
          <a:p>
            <a:r>
              <a:rPr lang="en-US" sz="2000">
                <a:sym typeface="Wingdings" pitchFamily="2" charset="2"/>
              </a:rPr>
              <a:t></a:t>
            </a:r>
            <a:r>
              <a:rPr lang="en-US" sz="2000"/>
              <a:t> music</a:t>
            </a:r>
          </a:p>
        </p:txBody>
      </p:sp>
      <p:sp>
        <p:nvSpPr>
          <p:cNvPr id="734215" name="Text Box 7"/>
          <p:cNvSpPr txBox="1">
            <a:spLocks noChangeArrowheads="1"/>
          </p:cNvSpPr>
          <p:nvPr/>
        </p:nvSpPr>
        <p:spPr bwMode="auto">
          <a:xfrm>
            <a:off x="1219200" y="4346575"/>
            <a:ext cx="184150" cy="396875"/>
          </a:xfrm>
          <a:prstGeom prst="rect">
            <a:avLst/>
          </a:prstGeom>
          <a:noFill/>
          <a:ln w="9525">
            <a:noFill/>
            <a:miter lim="800000"/>
            <a:headEnd/>
            <a:tailEnd/>
          </a:ln>
        </p:spPr>
        <p:txBody>
          <a:bodyPr wrap="none">
            <a:spAutoFit/>
          </a:bodyPr>
          <a:lstStyle/>
          <a:p>
            <a:endParaRPr lang="en-US" sz="2000"/>
          </a:p>
        </p:txBody>
      </p:sp>
      <p:sp>
        <p:nvSpPr>
          <p:cNvPr id="734216" name="Text Box 8"/>
          <p:cNvSpPr txBox="1">
            <a:spLocks noChangeArrowheads="1"/>
          </p:cNvSpPr>
          <p:nvPr/>
        </p:nvSpPr>
        <p:spPr bwMode="auto">
          <a:xfrm>
            <a:off x="2362200" y="5029200"/>
            <a:ext cx="3149600" cy="396875"/>
          </a:xfrm>
          <a:prstGeom prst="rect">
            <a:avLst/>
          </a:prstGeom>
          <a:solidFill>
            <a:srgbClr val="00CC66">
              <a:alpha val="43137"/>
            </a:srgbClr>
          </a:solidFill>
          <a:ln w="9525" algn="ctr">
            <a:noFill/>
            <a:miter lim="800000"/>
            <a:headEnd/>
            <a:tailEnd/>
          </a:ln>
        </p:spPr>
        <p:txBody>
          <a:bodyPr wrap="none">
            <a:spAutoFit/>
          </a:bodyPr>
          <a:lstStyle/>
          <a:p>
            <a:r>
              <a:rPr lang="en-US" sz="2000" b="1"/>
              <a:t>C = another band assembly</a:t>
            </a:r>
          </a:p>
        </p:txBody>
      </p:sp>
      <p:sp>
        <p:nvSpPr>
          <p:cNvPr id="734217" name="Text Box 9"/>
          <p:cNvSpPr txBox="1">
            <a:spLocks noChangeArrowheads="1"/>
          </p:cNvSpPr>
          <p:nvPr/>
        </p:nvSpPr>
        <p:spPr bwMode="auto">
          <a:xfrm>
            <a:off x="3960813" y="2422525"/>
            <a:ext cx="1558925" cy="396875"/>
          </a:xfrm>
          <a:prstGeom prst="rect">
            <a:avLst/>
          </a:prstGeom>
          <a:noFill/>
          <a:ln w="9525">
            <a:noFill/>
            <a:miter lim="800000"/>
            <a:headEnd/>
            <a:tailEnd/>
          </a:ln>
        </p:spPr>
        <p:txBody>
          <a:bodyPr wrap="none">
            <a:spAutoFit/>
          </a:bodyPr>
          <a:lstStyle/>
          <a:p>
            <a:r>
              <a:rPr lang="en-US" sz="2000">
                <a:sym typeface="Wingdings" pitchFamily="2" charset="2"/>
              </a:rPr>
              <a:t>─ filled room</a:t>
            </a:r>
            <a:endParaRPr lang="en-US" sz="2000"/>
          </a:p>
        </p:txBody>
      </p:sp>
      <p:sp>
        <p:nvSpPr>
          <p:cNvPr id="734218" name="Text Box 10"/>
          <p:cNvSpPr txBox="1">
            <a:spLocks noChangeArrowheads="1"/>
          </p:cNvSpPr>
          <p:nvPr/>
        </p:nvSpPr>
        <p:spPr bwMode="auto">
          <a:xfrm>
            <a:off x="3962400" y="2940050"/>
            <a:ext cx="1905000" cy="366713"/>
          </a:xfrm>
          <a:prstGeom prst="rect">
            <a:avLst/>
          </a:prstGeom>
          <a:noFill/>
          <a:ln w="9525">
            <a:noFill/>
            <a:miter lim="800000"/>
            <a:headEnd/>
            <a:tailEnd/>
          </a:ln>
        </p:spPr>
        <p:txBody>
          <a:bodyPr>
            <a:spAutoFit/>
          </a:bodyPr>
          <a:lstStyle/>
          <a:p>
            <a:pPr>
              <a:lnSpc>
                <a:spcPct val="90000"/>
              </a:lnSpc>
            </a:pPr>
            <a:r>
              <a:rPr lang="en-US" sz="2000">
                <a:sym typeface="Wingdings" pitchFamily="2" charset="2"/>
              </a:rPr>
              <a:t>─</a:t>
            </a:r>
            <a:r>
              <a:rPr lang="en-US">
                <a:sym typeface="Wingdings" pitchFamily="2" charset="2"/>
              </a:rPr>
              <a:t>  </a:t>
            </a:r>
            <a:r>
              <a:rPr lang="en-US" sz="2000">
                <a:sym typeface="Wingdings" pitchFamily="2" charset="2"/>
              </a:rPr>
              <a:t>loud and fast </a:t>
            </a:r>
          </a:p>
        </p:txBody>
      </p:sp>
      <p:sp>
        <p:nvSpPr>
          <p:cNvPr id="734219" name="Rectangle 11"/>
          <p:cNvSpPr>
            <a:spLocks noChangeArrowheads="1"/>
          </p:cNvSpPr>
          <p:nvPr/>
        </p:nvSpPr>
        <p:spPr bwMode="auto">
          <a:xfrm>
            <a:off x="3962400" y="2362200"/>
            <a:ext cx="2133600" cy="2438400"/>
          </a:xfrm>
          <a:prstGeom prst="rect">
            <a:avLst/>
          </a:prstGeom>
          <a:solidFill>
            <a:srgbClr val="FF0000">
              <a:alpha val="39999"/>
            </a:srgbClr>
          </a:solidFill>
          <a:ln w="9525" algn="ctr">
            <a:noFill/>
            <a:miter lim="800000"/>
            <a:headEnd/>
            <a:tailEnd/>
          </a:ln>
        </p:spPr>
        <p:txBody>
          <a:bodyPr wrap="none" anchor="ctr"/>
          <a:lstStyle/>
          <a:p>
            <a:endParaRPr lang="en-US"/>
          </a:p>
        </p:txBody>
      </p:sp>
      <p:sp>
        <p:nvSpPr>
          <p:cNvPr id="734220" name="Text Box 12"/>
          <p:cNvSpPr txBox="1">
            <a:spLocks noChangeArrowheads="1"/>
          </p:cNvSpPr>
          <p:nvPr/>
        </p:nvSpPr>
        <p:spPr bwMode="auto">
          <a:xfrm>
            <a:off x="3962400" y="3624263"/>
            <a:ext cx="2076450" cy="885825"/>
          </a:xfrm>
          <a:prstGeom prst="rect">
            <a:avLst/>
          </a:prstGeom>
          <a:noFill/>
          <a:ln w="9525">
            <a:noFill/>
            <a:miter lim="800000"/>
            <a:headEnd/>
            <a:tailEnd/>
          </a:ln>
        </p:spPr>
        <p:txBody>
          <a:bodyPr wrap="none">
            <a:spAutoFit/>
          </a:bodyPr>
          <a:lstStyle/>
          <a:p>
            <a:pPr>
              <a:lnSpc>
                <a:spcPct val="80000"/>
              </a:lnSpc>
            </a:pPr>
            <a:r>
              <a:rPr lang="en-US" sz="2000">
                <a:sym typeface="Wingdings" pitchFamily="2" charset="2"/>
              </a:rPr>
              <a:t>─ learned names</a:t>
            </a:r>
          </a:p>
          <a:p>
            <a:pPr>
              <a:lnSpc>
                <a:spcPct val="90000"/>
              </a:lnSpc>
            </a:pPr>
            <a:r>
              <a:rPr lang="en-US" sz="2000">
                <a:sym typeface="Wingdings" pitchFamily="2" charset="2"/>
              </a:rPr>
              <a:t>─</a:t>
            </a:r>
            <a:r>
              <a:rPr lang="en-US">
                <a:sym typeface="Wingdings" pitchFamily="2" charset="2"/>
              </a:rPr>
              <a:t> </a:t>
            </a:r>
            <a:r>
              <a:rPr lang="en-US" sz="2000">
                <a:sym typeface="Wingdings" pitchFamily="2" charset="2"/>
              </a:rPr>
              <a:t>drums keep beat</a:t>
            </a:r>
          </a:p>
          <a:p>
            <a:pPr lvl="1">
              <a:lnSpc>
                <a:spcPct val="90000"/>
              </a:lnSpc>
              <a:buFontTx/>
              <a:buChar char="•"/>
            </a:pPr>
            <a:endParaRPr lang="en-US" sz="2000"/>
          </a:p>
        </p:txBody>
      </p:sp>
      <p:sp>
        <p:nvSpPr>
          <p:cNvPr id="734221" name="Text Box 13"/>
          <p:cNvSpPr txBox="1">
            <a:spLocks noChangeArrowheads="1"/>
          </p:cNvSpPr>
          <p:nvPr/>
        </p:nvSpPr>
        <p:spPr bwMode="auto">
          <a:xfrm>
            <a:off x="2362200" y="3581400"/>
            <a:ext cx="1655763" cy="396875"/>
          </a:xfrm>
          <a:prstGeom prst="rect">
            <a:avLst/>
          </a:prstGeom>
          <a:solidFill>
            <a:srgbClr val="FFCC00">
              <a:alpha val="39999"/>
            </a:srgbClr>
          </a:solidFill>
          <a:ln w="9525">
            <a:noFill/>
            <a:miter lim="800000"/>
            <a:headEnd/>
            <a:tailEnd/>
          </a:ln>
        </p:spPr>
        <p:txBody>
          <a:bodyPr wrap="none">
            <a:spAutoFit/>
          </a:bodyPr>
          <a:lstStyle/>
          <a:p>
            <a:r>
              <a:rPr lang="en-US" sz="2000">
                <a:sym typeface="Wingdings" pitchFamily="2" charset="2"/>
              </a:rPr>
              <a:t></a:t>
            </a:r>
            <a:r>
              <a:rPr lang="en-US" sz="2000"/>
              <a:t> instruments</a:t>
            </a:r>
          </a:p>
        </p:txBody>
      </p:sp>
      <p:sp>
        <p:nvSpPr>
          <p:cNvPr id="44047" name="Text Box 14"/>
          <p:cNvSpPr txBox="1">
            <a:spLocks noChangeArrowheads="1"/>
          </p:cNvSpPr>
          <p:nvPr/>
        </p:nvSpPr>
        <p:spPr bwMode="auto">
          <a:xfrm>
            <a:off x="3200400" y="1508125"/>
            <a:ext cx="2895600" cy="396875"/>
          </a:xfrm>
          <a:prstGeom prst="rect">
            <a:avLst/>
          </a:prstGeom>
          <a:noFill/>
          <a:ln w="9525">
            <a:noFill/>
            <a:miter lim="800000"/>
            <a:headEnd/>
            <a:tailEnd/>
          </a:ln>
        </p:spPr>
        <p:txBody>
          <a:bodyPr>
            <a:spAutoFit/>
          </a:bodyPr>
          <a:lstStyle/>
          <a:p>
            <a:pPr algn="ctr">
              <a:spcBef>
                <a:spcPct val="50000"/>
              </a:spcBef>
            </a:pPr>
            <a:r>
              <a:rPr lang="en-US" sz="2000" b="1"/>
              <a:t>Title = Enjoying Music</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34213"/>
                                        </p:tgtEl>
                                        <p:attrNameLst>
                                          <p:attrName>style.visibility</p:attrName>
                                        </p:attrNameLst>
                                      </p:cBhvr>
                                      <p:to>
                                        <p:strVal val="visible"/>
                                      </p:to>
                                    </p:set>
                                    <p:animEffect transition="in" filter="dissolve">
                                      <p:cBhvr>
                                        <p:cTn id="7" dur="500"/>
                                        <p:tgtEl>
                                          <p:spTgt spid="73421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34214"/>
                                        </p:tgtEl>
                                        <p:attrNameLst>
                                          <p:attrName>style.visibility</p:attrName>
                                        </p:attrNameLst>
                                      </p:cBhvr>
                                      <p:to>
                                        <p:strVal val="visible"/>
                                      </p:to>
                                    </p:set>
                                    <p:animEffect transition="in" filter="dissolve">
                                      <p:cBhvr>
                                        <p:cTn id="12" dur="500"/>
                                        <p:tgtEl>
                                          <p:spTgt spid="734214"/>
                                        </p:tgtEl>
                                      </p:cBhvr>
                                    </p:animEffect>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734221"/>
                                        </p:tgtEl>
                                        <p:attrNameLst>
                                          <p:attrName>style.visibility</p:attrName>
                                        </p:attrNameLst>
                                      </p:cBhvr>
                                      <p:to>
                                        <p:strVal val="visible"/>
                                      </p:to>
                                    </p:set>
                                    <p:animEffect transition="in" filter="dissolve">
                                      <p:cBhvr>
                                        <p:cTn id="16" dur="500"/>
                                        <p:tgtEl>
                                          <p:spTgt spid="734221"/>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nodePh="1">
                                  <p:stCondLst>
                                    <p:cond delay="0"/>
                                  </p:stCondLst>
                                  <p:endCondLst>
                                    <p:cond evt="begin" delay="0">
                                      <p:tn val="19"/>
                                    </p:cond>
                                  </p:endCondLst>
                                  <p:childTnLst>
                                    <p:set>
                                      <p:cBhvr>
                                        <p:cTn id="20" dur="1" fill="hold">
                                          <p:stCondLst>
                                            <p:cond delay="0"/>
                                          </p:stCondLst>
                                        </p:cTn>
                                        <p:tgtEl>
                                          <p:spTgt spid="734215"/>
                                        </p:tgtEl>
                                        <p:attrNameLst>
                                          <p:attrName>style.visibility</p:attrName>
                                        </p:attrNameLst>
                                      </p:cBhvr>
                                      <p:to>
                                        <p:strVal val="visible"/>
                                      </p:to>
                                    </p:set>
                                    <p:animEffect transition="in" filter="dissolve">
                                      <p:cBhvr>
                                        <p:cTn id="21" dur="500"/>
                                        <p:tgtEl>
                                          <p:spTgt spid="734215"/>
                                        </p:tgtEl>
                                      </p:cBhvr>
                                    </p:animEffect>
                                  </p:childTnLst>
                                </p:cTn>
                              </p:par>
                            </p:childTnLst>
                          </p:cTn>
                        </p:par>
                        <p:par>
                          <p:cTn id="22" fill="hold">
                            <p:stCondLst>
                              <p:cond delay="500"/>
                            </p:stCondLst>
                            <p:childTnLst>
                              <p:par>
                                <p:cTn id="23" presetID="9" presetClass="entr" presetSubtype="0" fill="hold" grpId="0" nodeType="afterEffect">
                                  <p:stCondLst>
                                    <p:cond delay="0"/>
                                  </p:stCondLst>
                                  <p:childTnLst>
                                    <p:set>
                                      <p:cBhvr>
                                        <p:cTn id="24" dur="1" fill="hold">
                                          <p:stCondLst>
                                            <p:cond delay="0"/>
                                          </p:stCondLst>
                                        </p:cTn>
                                        <p:tgtEl>
                                          <p:spTgt spid="734217"/>
                                        </p:tgtEl>
                                        <p:attrNameLst>
                                          <p:attrName>style.visibility</p:attrName>
                                        </p:attrNameLst>
                                      </p:cBhvr>
                                      <p:to>
                                        <p:strVal val="visible"/>
                                      </p:to>
                                    </p:set>
                                    <p:animEffect transition="in" filter="dissolve">
                                      <p:cBhvr>
                                        <p:cTn id="25" dur="500"/>
                                        <p:tgtEl>
                                          <p:spTgt spid="734217"/>
                                        </p:tgtEl>
                                      </p:cBhvr>
                                    </p:animEffect>
                                  </p:childTnLst>
                                </p:cTn>
                              </p:par>
                            </p:childTnLst>
                          </p:cTn>
                        </p:par>
                        <p:par>
                          <p:cTn id="26" fill="hold">
                            <p:stCondLst>
                              <p:cond delay="1000"/>
                            </p:stCondLst>
                            <p:childTnLst>
                              <p:par>
                                <p:cTn id="27" presetID="9" presetClass="entr" presetSubtype="0" fill="hold" grpId="0" nodeType="afterEffect">
                                  <p:stCondLst>
                                    <p:cond delay="0"/>
                                  </p:stCondLst>
                                  <p:childTnLst>
                                    <p:set>
                                      <p:cBhvr>
                                        <p:cTn id="28" dur="1" fill="hold">
                                          <p:stCondLst>
                                            <p:cond delay="0"/>
                                          </p:stCondLst>
                                        </p:cTn>
                                        <p:tgtEl>
                                          <p:spTgt spid="734218"/>
                                        </p:tgtEl>
                                        <p:attrNameLst>
                                          <p:attrName>style.visibility</p:attrName>
                                        </p:attrNameLst>
                                      </p:cBhvr>
                                      <p:to>
                                        <p:strVal val="visible"/>
                                      </p:to>
                                    </p:set>
                                    <p:animEffect transition="in" filter="dissolve">
                                      <p:cBhvr>
                                        <p:cTn id="29" dur="500"/>
                                        <p:tgtEl>
                                          <p:spTgt spid="734218"/>
                                        </p:tgtEl>
                                      </p:cBhvr>
                                    </p:animEffect>
                                  </p:childTnLst>
                                </p:cTn>
                              </p:par>
                            </p:childTnLst>
                          </p:cTn>
                        </p:par>
                        <p:par>
                          <p:cTn id="30" fill="hold">
                            <p:stCondLst>
                              <p:cond delay="1500"/>
                            </p:stCondLst>
                            <p:childTnLst>
                              <p:par>
                                <p:cTn id="31" presetID="9" presetClass="entr" presetSubtype="0" fill="hold" grpId="0" nodeType="afterEffect">
                                  <p:stCondLst>
                                    <p:cond delay="0"/>
                                  </p:stCondLst>
                                  <p:childTnLst>
                                    <p:set>
                                      <p:cBhvr>
                                        <p:cTn id="32" dur="1" fill="hold">
                                          <p:stCondLst>
                                            <p:cond delay="0"/>
                                          </p:stCondLst>
                                        </p:cTn>
                                        <p:tgtEl>
                                          <p:spTgt spid="734220"/>
                                        </p:tgtEl>
                                        <p:attrNameLst>
                                          <p:attrName>style.visibility</p:attrName>
                                        </p:attrNameLst>
                                      </p:cBhvr>
                                      <p:to>
                                        <p:strVal val="visible"/>
                                      </p:to>
                                    </p:set>
                                    <p:animEffect transition="in" filter="dissolve">
                                      <p:cBhvr>
                                        <p:cTn id="33" dur="500"/>
                                        <p:tgtEl>
                                          <p:spTgt spid="734220"/>
                                        </p:tgtEl>
                                      </p:cBhvr>
                                    </p:animEffect>
                                  </p:childTnLst>
                                </p:cTn>
                              </p:par>
                              <p:par>
                                <p:cTn id="34" presetID="1" presetClass="entr" presetSubtype="0" fill="hold" grpId="0" nodeType="withEffect">
                                  <p:stCondLst>
                                    <p:cond delay="0"/>
                                  </p:stCondLst>
                                  <p:childTnLst>
                                    <p:set>
                                      <p:cBhvr>
                                        <p:cTn id="35" dur="1" fill="hold">
                                          <p:stCondLst>
                                            <p:cond delay="0"/>
                                          </p:stCondLst>
                                        </p:cTn>
                                        <p:tgtEl>
                                          <p:spTgt spid="734219"/>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734216"/>
                                        </p:tgtEl>
                                        <p:attrNameLst>
                                          <p:attrName>style.visibility</p:attrName>
                                        </p:attrNameLst>
                                      </p:cBhvr>
                                      <p:to>
                                        <p:strVal val="visible"/>
                                      </p:to>
                                    </p:set>
                                    <p:animEffect transition="in" filter="dissolve">
                                      <p:cBhvr>
                                        <p:cTn id="40" dur="500"/>
                                        <p:tgtEl>
                                          <p:spTgt spid="7342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4213" grpId="0" animBg="1"/>
      <p:bldP spid="734214" grpId="0" animBg="1"/>
      <p:bldP spid="734215" grpId="0"/>
      <p:bldP spid="734216" grpId="0" animBg="1"/>
      <p:bldP spid="734217" grpId="0"/>
      <p:bldP spid="734218" grpId="0"/>
      <p:bldP spid="734219" grpId="0" animBg="1"/>
      <p:bldP spid="734220" grpId="0"/>
      <p:bldP spid="73422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0" y="304800"/>
            <a:ext cx="9144000" cy="685800"/>
          </a:xfrm>
          <a:noFill/>
        </p:spPr>
        <p:txBody>
          <a:bodyPr/>
          <a:lstStyle/>
          <a:p>
            <a:pPr eaLnBrk="1" hangingPunct="1"/>
            <a:r>
              <a:rPr lang="en-US" dirty="0" smtClean="0"/>
              <a:t>Color-Coding &amp; Informal Outlines</a:t>
            </a:r>
          </a:p>
        </p:txBody>
      </p:sp>
      <p:sp>
        <p:nvSpPr>
          <p:cNvPr id="45059" name="Rectangle 3"/>
          <p:cNvSpPr>
            <a:spLocks noChangeArrowheads="1"/>
          </p:cNvSpPr>
          <p:nvPr/>
        </p:nvSpPr>
        <p:spPr bwMode="auto">
          <a:xfrm>
            <a:off x="2362200" y="1524000"/>
            <a:ext cx="4343400" cy="4876800"/>
          </a:xfrm>
          <a:prstGeom prst="rect">
            <a:avLst/>
          </a:prstGeom>
          <a:solidFill>
            <a:srgbClr val="FFF6E5"/>
          </a:solidFill>
          <a:ln w="9525" algn="ctr">
            <a:solidFill>
              <a:schemeClr val="tx1"/>
            </a:solidFill>
            <a:miter lim="800000"/>
            <a:headEnd/>
            <a:tailEnd/>
          </a:ln>
        </p:spPr>
        <p:txBody>
          <a:bodyPr wrap="none" anchor="ctr"/>
          <a:lstStyle/>
          <a:p>
            <a:pPr algn="ctr"/>
            <a:endParaRPr lang="en-US" sz="1000"/>
          </a:p>
        </p:txBody>
      </p:sp>
      <p:sp>
        <p:nvSpPr>
          <p:cNvPr id="45060" name="Line 4"/>
          <p:cNvSpPr>
            <a:spLocks noChangeShapeType="1"/>
          </p:cNvSpPr>
          <p:nvPr/>
        </p:nvSpPr>
        <p:spPr bwMode="auto">
          <a:xfrm>
            <a:off x="2362200" y="2286000"/>
            <a:ext cx="4343400" cy="0"/>
          </a:xfrm>
          <a:prstGeom prst="line">
            <a:avLst/>
          </a:prstGeom>
          <a:noFill/>
          <a:ln w="9525">
            <a:solidFill>
              <a:schemeClr val="tx1"/>
            </a:solidFill>
            <a:round/>
            <a:headEnd/>
            <a:tailEnd/>
          </a:ln>
        </p:spPr>
        <p:txBody>
          <a:bodyPr wrap="none" anchor="ctr"/>
          <a:lstStyle/>
          <a:p>
            <a:endParaRPr lang="en-US"/>
          </a:p>
        </p:txBody>
      </p:sp>
      <p:sp>
        <p:nvSpPr>
          <p:cNvPr id="45061" name="Line 5"/>
          <p:cNvSpPr>
            <a:spLocks noChangeShapeType="1"/>
          </p:cNvSpPr>
          <p:nvPr/>
        </p:nvSpPr>
        <p:spPr bwMode="auto">
          <a:xfrm>
            <a:off x="3962400" y="2286000"/>
            <a:ext cx="0" cy="3429000"/>
          </a:xfrm>
          <a:prstGeom prst="line">
            <a:avLst/>
          </a:prstGeom>
          <a:noFill/>
          <a:ln w="9525">
            <a:solidFill>
              <a:schemeClr val="tx1"/>
            </a:solidFill>
            <a:round/>
            <a:headEnd/>
            <a:tailEnd/>
          </a:ln>
        </p:spPr>
        <p:txBody>
          <a:bodyPr wrap="none" anchor="ctr"/>
          <a:lstStyle/>
          <a:p>
            <a:endParaRPr lang="en-US"/>
          </a:p>
        </p:txBody>
      </p:sp>
      <p:sp>
        <p:nvSpPr>
          <p:cNvPr id="736262" name="Text Box 6"/>
          <p:cNvSpPr txBox="1">
            <a:spLocks noChangeArrowheads="1"/>
          </p:cNvSpPr>
          <p:nvPr/>
        </p:nvSpPr>
        <p:spPr bwMode="auto">
          <a:xfrm>
            <a:off x="2743200" y="1965325"/>
            <a:ext cx="3113088" cy="396875"/>
          </a:xfrm>
          <a:prstGeom prst="rect">
            <a:avLst/>
          </a:prstGeom>
          <a:solidFill>
            <a:srgbClr val="00CC66">
              <a:alpha val="39999"/>
            </a:srgbClr>
          </a:solidFill>
          <a:ln w="9525" algn="ctr">
            <a:noFill/>
            <a:miter lim="800000"/>
            <a:headEnd/>
            <a:tailEnd/>
          </a:ln>
        </p:spPr>
        <p:txBody>
          <a:bodyPr wrap="none">
            <a:spAutoFit/>
          </a:bodyPr>
          <a:lstStyle/>
          <a:p>
            <a:r>
              <a:rPr lang="en-US" sz="2000" b="1"/>
              <a:t>T = orchestra performance</a:t>
            </a:r>
          </a:p>
        </p:txBody>
      </p:sp>
      <p:sp>
        <p:nvSpPr>
          <p:cNvPr id="736263" name="Text Box 7"/>
          <p:cNvSpPr txBox="1">
            <a:spLocks noChangeArrowheads="1"/>
          </p:cNvSpPr>
          <p:nvPr/>
        </p:nvSpPr>
        <p:spPr bwMode="auto">
          <a:xfrm>
            <a:off x="2362200" y="2413000"/>
            <a:ext cx="1089025" cy="406400"/>
          </a:xfrm>
          <a:prstGeom prst="rect">
            <a:avLst/>
          </a:prstGeom>
          <a:solidFill>
            <a:srgbClr val="FFCC00">
              <a:alpha val="39999"/>
            </a:srgbClr>
          </a:solidFill>
          <a:ln w="9525">
            <a:solidFill>
              <a:srgbClr val="FFCC00"/>
            </a:solidFill>
            <a:miter lim="800000"/>
            <a:headEnd/>
            <a:tailEnd/>
          </a:ln>
        </p:spPr>
        <p:txBody>
          <a:bodyPr wrap="none">
            <a:spAutoFit/>
          </a:bodyPr>
          <a:lstStyle/>
          <a:p>
            <a:r>
              <a:rPr lang="en-US" sz="2000">
                <a:sym typeface="Wingdings" pitchFamily="2" charset="2"/>
              </a:rPr>
              <a:t></a:t>
            </a:r>
            <a:r>
              <a:rPr lang="en-US" sz="2000"/>
              <a:t> music</a:t>
            </a:r>
          </a:p>
        </p:txBody>
      </p:sp>
      <p:sp>
        <p:nvSpPr>
          <p:cNvPr id="736264" name="Text Box 8"/>
          <p:cNvSpPr txBox="1">
            <a:spLocks noChangeArrowheads="1"/>
          </p:cNvSpPr>
          <p:nvPr/>
        </p:nvSpPr>
        <p:spPr bwMode="auto">
          <a:xfrm>
            <a:off x="2362200" y="2955925"/>
            <a:ext cx="1179513" cy="396875"/>
          </a:xfrm>
          <a:prstGeom prst="rect">
            <a:avLst/>
          </a:prstGeom>
          <a:solidFill>
            <a:srgbClr val="FFCC00">
              <a:alpha val="39999"/>
            </a:srgbClr>
          </a:solidFill>
          <a:ln w="9525">
            <a:noFill/>
            <a:miter lim="800000"/>
            <a:headEnd/>
            <a:tailEnd/>
          </a:ln>
        </p:spPr>
        <p:txBody>
          <a:bodyPr wrap="none">
            <a:spAutoFit/>
          </a:bodyPr>
          <a:lstStyle/>
          <a:p>
            <a:r>
              <a:rPr lang="en-US" sz="2000">
                <a:sym typeface="Wingdings" pitchFamily="2" charset="2"/>
              </a:rPr>
              <a:t></a:t>
            </a:r>
            <a:r>
              <a:rPr lang="en-US" sz="2000"/>
              <a:t> sounds</a:t>
            </a:r>
          </a:p>
        </p:txBody>
      </p:sp>
      <p:sp>
        <p:nvSpPr>
          <p:cNvPr id="736265" name="Text Box 9"/>
          <p:cNvSpPr txBox="1">
            <a:spLocks noChangeArrowheads="1"/>
          </p:cNvSpPr>
          <p:nvPr/>
        </p:nvSpPr>
        <p:spPr bwMode="auto">
          <a:xfrm>
            <a:off x="1219200" y="4346575"/>
            <a:ext cx="184150" cy="396875"/>
          </a:xfrm>
          <a:prstGeom prst="rect">
            <a:avLst/>
          </a:prstGeom>
          <a:noFill/>
          <a:ln w="9525">
            <a:noFill/>
            <a:miter lim="800000"/>
            <a:headEnd/>
            <a:tailEnd/>
          </a:ln>
        </p:spPr>
        <p:txBody>
          <a:bodyPr wrap="none">
            <a:spAutoFit/>
          </a:bodyPr>
          <a:lstStyle/>
          <a:p>
            <a:endParaRPr lang="en-US" sz="2000"/>
          </a:p>
        </p:txBody>
      </p:sp>
      <p:sp>
        <p:nvSpPr>
          <p:cNvPr id="736266" name="Text Box 10"/>
          <p:cNvSpPr txBox="1">
            <a:spLocks noChangeArrowheads="1"/>
          </p:cNvSpPr>
          <p:nvPr/>
        </p:nvSpPr>
        <p:spPr bwMode="auto">
          <a:xfrm>
            <a:off x="2543175" y="5715000"/>
            <a:ext cx="1935163" cy="396875"/>
          </a:xfrm>
          <a:prstGeom prst="rect">
            <a:avLst/>
          </a:prstGeom>
          <a:solidFill>
            <a:srgbClr val="00CC66">
              <a:alpha val="43137"/>
            </a:srgbClr>
          </a:solidFill>
          <a:ln w="9525" algn="ctr">
            <a:noFill/>
            <a:miter lim="800000"/>
            <a:headEnd/>
            <a:tailEnd/>
          </a:ln>
        </p:spPr>
        <p:txBody>
          <a:bodyPr wrap="none">
            <a:spAutoFit/>
          </a:bodyPr>
          <a:lstStyle/>
          <a:p>
            <a:r>
              <a:rPr lang="en-US" sz="2000" b="1"/>
              <a:t>C = a great time</a:t>
            </a:r>
          </a:p>
        </p:txBody>
      </p:sp>
      <p:sp>
        <p:nvSpPr>
          <p:cNvPr id="736267" name="Text Box 11"/>
          <p:cNvSpPr txBox="1">
            <a:spLocks noChangeArrowheads="1"/>
          </p:cNvSpPr>
          <p:nvPr/>
        </p:nvSpPr>
        <p:spPr bwMode="auto">
          <a:xfrm>
            <a:off x="3960813" y="2422525"/>
            <a:ext cx="2135187" cy="396875"/>
          </a:xfrm>
          <a:prstGeom prst="rect">
            <a:avLst/>
          </a:prstGeom>
          <a:noFill/>
          <a:ln w="9525">
            <a:noFill/>
            <a:miter lim="800000"/>
            <a:headEnd/>
            <a:tailEnd/>
          </a:ln>
        </p:spPr>
        <p:txBody>
          <a:bodyPr wrap="none">
            <a:spAutoFit/>
          </a:bodyPr>
          <a:lstStyle/>
          <a:p>
            <a:r>
              <a:rPr lang="en-US" sz="2000">
                <a:sym typeface="Wingdings" pitchFamily="2" charset="2"/>
              </a:rPr>
              <a:t>─ filled auditorium</a:t>
            </a:r>
            <a:endParaRPr lang="en-US" sz="2000"/>
          </a:p>
        </p:txBody>
      </p:sp>
      <p:sp>
        <p:nvSpPr>
          <p:cNvPr id="736268" name="Text Box 12"/>
          <p:cNvSpPr txBox="1">
            <a:spLocks noChangeArrowheads="1"/>
          </p:cNvSpPr>
          <p:nvPr/>
        </p:nvSpPr>
        <p:spPr bwMode="auto">
          <a:xfrm>
            <a:off x="3962400" y="2940050"/>
            <a:ext cx="933450" cy="641350"/>
          </a:xfrm>
          <a:prstGeom prst="rect">
            <a:avLst/>
          </a:prstGeom>
          <a:noFill/>
          <a:ln w="9525">
            <a:noFill/>
            <a:miter lim="800000"/>
            <a:headEnd/>
            <a:tailEnd/>
          </a:ln>
        </p:spPr>
        <p:txBody>
          <a:bodyPr wrap="none">
            <a:spAutoFit/>
          </a:bodyPr>
          <a:lstStyle/>
          <a:p>
            <a:pPr>
              <a:lnSpc>
                <a:spcPct val="90000"/>
              </a:lnSpc>
            </a:pPr>
            <a:r>
              <a:rPr lang="en-US" sz="2000">
                <a:sym typeface="Wingdings" pitchFamily="2" charset="2"/>
              </a:rPr>
              <a:t>─ quiet</a:t>
            </a:r>
          </a:p>
          <a:p>
            <a:pPr>
              <a:lnSpc>
                <a:spcPct val="90000"/>
              </a:lnSpc>
            </a:pPr>
            <a:r>
              <a:rPr lang="en-US" sz="2000">
                <a:sym typeface="Wingdings" pitchFamily="2" charset="2"/>
              </a:rPr>
              <a:t>─</a:t>
            </a:r>
            <a:r>
              <a:rPr lang="en-US">
                <a:sym typeface="Wingdings" pitchFamily="2" charset="2"/>
              </a:rPr>
              <a:t>  </a:t>
            </a:r>
            <a:r>
              <a:rPr lang="en-US" sz="2000">
                <a:sym typeface="Wingdings" pitchFamily="2" charset="2"/>
              </a:rPr>
              <a:t>loud</a:t>
            </a:r>
          </a:p>
        </p:txBody>
      </p:sp>
      <p:sp>
        <p:nvSpPr>
          <p:cNvPr id="736269" name="Rectangle 13"/>
          <p:cNvSpPr>
            <a:spLocks noChangeArrowheads="1"/>
          </p:cNvSpPr>
          <p:nvPr/>
        </p:nvSpPr>
        <p:spPr bwMode="auto">
          <a:xfrm>
            <a:off x="3962400" y="2438400"/>
            <a:ext cx="2133600" cy="2895600"/>
          </a:xfrm>
          <a:prstGeom prst="rect">
            <a:avLst/>
          </a:prstGeom>
          <a:solidFill>
            <a:srgbClr val="FF0000">
              <a:alpha val="39999"/>
            </a:srgbClr>
          </a:solidFill>
          <a:ln w="9525" algn="ctr">
            <a:noFill/>
            <a:miter lim="800000"/>
            <a:headEnd/>
            <a:tailEnd/>
          </a:ln>
        </p:spPr>
        <p:txBody>
          <a:bodyPr wrap="none" anchor="ctr"/>
          <a:lstStyle/>
          <a:p>
            <a:endParaRPr lang="en-US"/>
          </a:p>
        </p:txBody>
      </p:sp>
      <p:sp>
        <p:nvSpPr>
          <p:cNvPr id="736270" name="Text Box 14"/>
          <p:cNvSpPr txBox="1">
            <a:spLocks noChangeArrowheads="1"/>
          </p:cNvSpPr>
          <p:nvPr/>
        </p:nvSpPr>
        <p:spPr bwMode="auto">
          <a:xfrm>
            <a:off x="3962400" y="3624263"/>
            <a:ext cx="1751013" cy="1709737"/>
          </a:xfrm>
          <a:prstGeom prst="rect">
            <a:avLst/>
          </a:prstGeom>
          <a:noFill/>
          <a:ln w="9525">
            <a:noFill/>
            <a:miter lim="800000"/>
            <a:headEnd/>
            <a:tailEnd/>
          </a:ln>
        </p:spPr>
        <p:txBody>
          <a:bodyPr wrap="none">
            <a:spAutoFit/>
          </a:bodyPr>
          <a:lstStyle/>
          <a:p>
            <a:pPr>
              <a:lnSpc>
                <a:spcPct val="80000"/>
              </a:lnSpc>
            </a:pPr>
            <a:r>
              <a:rPr lang="en-US" sz="2000">
                <a:sym typeface="Wingdings" pitchFamily="2" charset="2"/>
              </a:rPr>
              <a:t>─ name</a:t>
            </a:r>
          </a:p>
          <a:p>
            <a:pPr>
              <a:lnSpc>
                <a:spcPct val="90000"/>
              </a:lnSpc>
            </a:pPr>
            <a:r>
              <a:rPr lang="en-US" sz="2000">
                <a:sym typeface="Wingdings" pitchFamily="2" charset="2"/>
              </a:rPr>
              <a:t>─</a:t>
            </a:r>
            <a:r>
              <a:rPr lang="en-US">
                <a:sym typeface="Wingdings" pitchFamily="2" charset="2"/>
              </a:rPr>
              <a:t> </a:t>
            </a:r>
            <a:r>
              <a:rPr lang="en-US" sz="2000">
                <a:sym typeface="Wingdings" pitchFamily="2" charset="2"/>
              </a:rPr>
              <a:t>percussion</a:t>
            </a:r>
          </a:p>
          <a:p>
            <a:pPr lvl="1">
              <a:lnSpc>
                <a:spcPct val="90000"/>
              </a:lnSpc>
              <a:buFontTx/>
              <a:buChar char="•"/>
            </a:pPr>
            <a:r>
              <a:rPr lang="en-US" sz="2000"/>
              <a:t> marching</a:t>
            </a:r>
          </a:p>
          <a:p>
            <a:pPr lvl="1">
              <a:lnSpc>
                <a:spcPct val="90000"/>
              </a:lnSpc>
              <a:buFontTx/>
              <a:buChar char="•"/>
            </a:pPr>
            <a:r>
              <a:rPr lang="en-US" sz="2000"/>
              <a:t> drums</a:t>
            </a:r>
          </a:p>
          <a:p>
            <a:pPr lvl="1">
              <a:lnSpc>
                <a:spcPct val="90000"/>
              </a:lnSpc>
              <a:buFontTx/>
              <a:buChar char="•"/>
            </a:pPr>
            <a:r>
              <a:rPr lang="en-US" sz="2000"/>
              <a:t> triangles</a:t>
            </a:r>
          </a:p>
          <a:p>
            <a:pPr lvl="1">
              <a:lnSpc>
                <a:spcPct val="90000"/>
              </a:lnSpc>
              <a:buFontTx/>
              <a:buChar char="•"/>
            </a:pPr>
            <a:endParaRPr lang="en-US" sz="2000"/>
          </a:p>
        </p:txBody>
      </p:sp>
      <p:sp>
        <p:nvSpPr>
          <p:cNvPr id="736273" name="Text Box 17"/>
          <p:cNvSpPr txBox="1">
            <a:spLocks noChangeArrowheads="1"/>
          </p:cNvSpPr>
          <p:nvPr/>
        </p:nvSpPr>
        <p:spPr bwMode="auto">
          <a:xfrm>
            <a:off x="2362200" y="3581400"/>
            <a:ext cx="1655763" cy="396875"/>
          </a:xfrm>
          <a:prstGeom prst="rect">
            <a:avLst/>
          </a:prstGeom>
          <a:solidFill>
            <a:srgbClr val="FFCC00">
              <a:alpha val="39999"/>
            </a:srgbClr>
          </a:solidFill>
          <a:ln w="9525">
            <a:noFill/>
            <a:miter lim="800000"/>
            <a:headEnd/>
            <a:tailEnd/>
          </a:ln>
        </p:spPr>
        <p:txBody>
          <a:bodyPr wrap="none">
            <a:spAutoFit/>
          </a:bodyPr>
          <a:lstStyle/>
          <a:p>
            <a:r>
              <a:rPr lang="en-US" sz="2000">
                <a:sym typeface="Wingdings" pitchFamily="2" charset="2"/>
              </a:rPr>
              <a:t></a:t>
            </a:r>
            <a:r>
              <a:rPr lang="en-US" sz="2000"/>
              <a:t> instruments</a:t>
            </a:r>
          </a:p>
        </p:txBody>
      </p:sp>
      <p:sp>
        <p:nvSpPr>
          <p:cNvPr id="45072" name="Text Box 18"/>
          <p:cNvSpPr txBox="1">
            <a:spLocks noChangeArrowheads="1"/>
          </p:cNvSpPr>
          <p:nvPr/>
        </p:nvSpPr>
        <p:spPr bwMode="auto">
          <a:xfrm>
            <a:off x="3200400" y="1508125"/>
            <a:ext cx="2895600" cy="396875"/>
          </a:xfrm>
          <a:prstGeom prst="rect">
            <a:avLst/>
          </a:prstGeom>
          <a:noFill/>
          <a:ln w="9525">
            <a:noFill/>
            <a:miter lim="800000"/>
            <a:headEnd/>
            <a:tailEnd/>
          </a:ln>
        </p:spPr>
        <p:txBody>
          <a:bodyPr>
            <a:spAutoFit/>
          </a:bodyPr>
          <a:lstStyle/>
          <a:p>
            <a:pPr algn="ctr">
              <a:spcBef>
                <a:spcPct val="50000"/>
              </a:spcBef>
            </a:pPr>
            <a:r>
              <a:rPr lang="en-US" sz="2000" b="1"/>
              <a:t>Title = Enjoying Music</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36262"/>
                                        </p:tgtEl>
                                        <p:attrNameLst>
                                          <p:attrName>style.visibility</p:attrName>
                                        </p:attrNameLst>
                                      </p:cBhvr>
                                      <p:to>
                                        <p:strVal val="visible"/>
                                      </p:to>
                                    </p:set>
                                    <p:animEffect transition="in" filter="dissolve">
                                      <p:cBhvr>
                                        <p:cTn id="7" dur="500"/>
                                        <p:tgtEl>
                                          <p:spTgt spid="73626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36263"/>
                                        </p:tgtEl>
                                        <p:attrNameLst>
                                          <p:attrName>style.visibility</p:attrName>
                                        </p:attrNameLst>
                                      </p:cBhvr>
                                      <p:to>
                                        <p:strVal val="visible"/>
                                      </p:to>
                                    </p:set>
                                    <p:animEffect transition="in" filter="dissolve">
                                      <p:cBhvr>
                                        <p:cTn id="12" dur="500"/>
                                        <p:tgtEl>
                                          <p:spTgt spid="736263"/>
                                        </p:tgtEl>
                                      </p:cBhvr>
                                    </p:animEffect>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736264"/>
                                        </p:tgtEl>
                                        <p:attrNameLst>
                                          <p:attrName>style.visibility</p:attrName>
                                        </p:attrNameLst>
                                      </p:cBhvr>
                                      <p:to>
                                        <p:strVal val="visible"/>
                                      </p:to>
                                    </p:set>
                                    <p:animEffect transition="in" filter="dissolve">
                                      <p:cBhvr>
                                        <p:cTn id="16" dur="500"/>
                                        <p:tgtEl>
                                          <p:spTgt spid="736264"/>
                                        </p:tgtEl>
                                      </p:cBhvr>
                                    </p:animEffect>
                                  </p:childTnLst>
                                </p:cTn>
                              </p:par>
                            </p:childTnLst>
                          </p:cTn>
                        </p:par>
                        <p:par>
                          <p:cTn id="17" fill="hold">
                            <p:stCondLst>
                              <p:cond delay="1000"/>
                            </p:stCondLst>
                            <p:childTnLst>
                              <p:par>
                                <p:cTn id="18" presetID="9" presetClass="entr" presetSubtype="0" fill="hold" grpId="0" nodeType="afterEffect">
                                  <p:stCondLst>
                                    <p:cond delay="0"/>
                                  </p:stCondLst>
                                  <p:childTnLst>
                                    <p:set>
                                      <p:cBhvr>
                                        <p:cTn id="19" dur="1" fill="hold">
                                          <p:stCondLst>
                                            <p:cond delay="0"/>
                                          </p:stCondLst>
                                        </p:cTn>
                                        <p:tgtEl>
                                          <p:spTgt spid="736273"/>
                                        </p:tgtEl>
                                        <p:attrNameLst>
                                          <p:attrName>style.visibility</p:attrName>
                                        </p:attrNameLst>
                                      </p:cBhvr>
                                      <p:to>
                                        <p:strVal val="visible"/>
                                      </p:to>
                                    </p:set>
                                    <p:animEffect transition="in" filter="dissolve">
                                      <p:cBhvr>
                                        <p:cTn id="20" dur="500"/>
                                        <p:tgtEl>
                                          <p:spTgt spid="736273"/>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nodePh="1">
                                  <p:stCondLst>
                                    <p:cond delay="0"/>
                                  </p:stCondLst>
                                  <p:endCondLst>
                                    <p:cond evt="begin" delay="0">
                                      <p:tn val="23"/>
                                    </p:cond>
                                  </p:endCondLst>
                                  <p:childTnLst>
                                    <p:set>
                                      <p:cBhvr>
                                        <p:cTn id="24" dur="1" fill="hold">
                                          <p:stCondLst>
                                            <p:cond delay="0"/>
                                          </p:stCondLst>
                                        </p:cTn>
                                        <p:tgtEl>
                                          <p:spTgt spid="736265"/>
                                        </p:tgtEl>
                                        <p:attrNameLst>
                                          <p:attrName>style.visibility</p:attrName>
                                        </p:attrNameLst>
                                      </p:cBhvr>
                                      <p:to>
                                        <p:strVal val="visible"/>
                                      </p:to>
                                    </p:set>
                                    <p:animEffect transition="in" filter="dissolve">
                                      <p:cBhvr>
                                        <p:cTn id="25" dur="500"/>
                                        <p:tgtEl>
                                          <p:spTgt spid="736265"/>
                                        </p:tgtEl>
                                      </p:cBhvr>
                                    </p:animEffect>
                                  </p:childTnLst>
                                </p:cTn>
                              </p:par>
                            </p:childTnLst>
                          </p:cTn>
                        </p:par>
                        <p:par>
                          <p:cTn id="26" fill="hold">
                            <p:stCondLst>
                              <p:cond delay="500"/>
                            </p:stCondLst>
                            <p:childTnLst>
                              <p:par>
                                <p:cTn id="27" presetID="9" presetClass="entr" presetSubtype="0" fill="hold" grpId="0" nodeType="afterEffect">
                                  <p:stCondLst>
                                    <p:cond delay="0"/>
                                  </p:stCondLst>
                                  <p:childTnLst>
                                    <p:set>
                                      <p:cBhvr>
                                        <p:cTn id="28" dur="1" fill="hold">
                                          <p:stCondLst>
                                            <p:cond delay="0"/>
                                          </p:stCondLst>
                                        </p:cTn>
                                        <p:tgtEl>
                                          <p:spTgt spid="736267"/>
                                        </p:tgtEl>
                                        <p:attrNameLst>
                                          <p:attrName>style.visibility</p:attrName>
                                        </p:attrNameLst>
                                      </p:cBhvr>
                                      <p:to>
                                        <p:strVal val="visible"/>
                                      </p:to>
                                    </p:set>
                                    <p:animEffect transition="in" filter="dissolve">
                                      <p:cBhvr>
                                        <p:cTn id="29" dur="500"/>
                                        <p:tgtEl>
                                          <p:spTgt spid="736267"/>
                                        </p:tgtEl>
                                      </p:cBhvr>
                                    </p:animEffect>
                                  </p:childTnLst>
                                </p:cTn>
                              </p:par>
                            </p:childTnLst>
                          </p:cTn>
                        </p:par>
                        <p:par>
                          <p:cTn id="30" fill="hold">
                            <p:stCondLst>
                              <p:cond delay="1000"/>
                            </p:stCondLst>
                            <p:childTnLst>
                              <p:par>
                                <p:cTn id="31" presetID="9" presetClass="entr" presetSubtype="0" fill="hold" nodeType="afterEffect">
                                  <p:stCondLst>
                                    <p:cond delay="0"/>
                                  </p:stCondLst>
                                  <p:childTnLst>
                                    <p:set>
                                      <p:cBhvr>
                                        <p:cTn id="32" dur="1" fill="hold">
                                          <p:stCondLst>
                                            <p:cond delay="0"/>
                                          </p:stCondLst>
                                        </p:cTn>
                                        <p:tgtEl>
                                          <p:spTgt spid="736268"/>
                                        </p:tgtEl>
                                        <p:attrNameLst>
                                          <p:attrName>style.visibility</p:attrName>
                                        </p:attrNameLst>
                                      </p:cBhvr>
                                      <p:to>
                                        <p:strVal val="visible"/>
                                      </p:to>
                                    </p:set>
                                    <p:animEffect transition="in" filter="dissolve">
                                      <p:cBhvr>
                                        <p:cTn id="33" dur="500"/>
                                        <p:tgtEl>
                                          <p:spTgt spid="736268"/>
                                        </p:tgtEl>
                                      </p:cBhvr>
                                    </p:animEffect>
                                  </p:childTnLst>
                                </p:cTn>
                              </p:par>
                            </p:childTnLst>
                          </p:cTn>
                        </p:par>
                        <p:par>
                          <p:cTn id="34" fill="hold">
                            <p:stCondLst>
                              <p:cond delay="1500"/>
                            </p:stCondLst>
                            <p:childTnLst>
                              <p:par>
                                <p:cTn id="35" presetID="9" presetClass="entr" presetSubtype="0" fill="hold" nodeType="afterEffect">
                                  <p:stCondLst>
                                    <p:cond delay="0"/>
                                  </p:stCondLst>
                                  <p:childTnLst>
                                    <p:set>
                                      <p:cBhvr>
                                        <p:cTn id="36" dur="1" fill="hold">
                                          <p:stCondLst>
                                            <p:cond delay="0"/>
                                          </p:stCondLst>
                                        </p:cTn>
                                        <p:tgtEl>
                                          <p:spTgt spid="736270"/>
                                        </p:tgtEl>
                                        <p:attrNameLst>
                                          <p:attrName>style.visibility</p:attrName>
                                        </p:attrNameLst>
                                      </p:cBhvr>
                                      <p:to>
                                        <p:strVal val="visible"/>
                                      </p:to>
                                    </p:set>
                                    <p:animEffect transition="in" filter="dissolve">
                                      <p:cBhvr>
                                        <p:cTn id="37" dur="500"/>
                                        <p:tgtEl>
                                          <p:spTgt spid="736270"/>
                                        </p:tgtEl>
                                      </p:cBhvr>
                                    </p:animEffect>
                                  </p:childTnLst>
                                </p:cTn>
                              </p:par>
                              <p:par>
                                <p:cTn id="38" presetID="1" presetClass="entr" presetSubtype="0" fill="hold" grpId="0" nodeType="withEffect">
                                  <p:stCondLst>
                                    <p:cond delay="0"/>
                                  </p:stCondLst>
                                  <p:childTnLst>
                                    <p:set>
                                      <p:cBhvr>
                                        <p:cTn id="39" dur="1" fill="hold">
                                          <p:stCondLst>
                                            <p:cond delay="0"/>
                                          </p:stCondLst>
                                        </p:cTn>
                                        <p:tgtEl>
                                          <p:spTgt spid="736269"/>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nodeType="clickEffect">
                                  <p:stCondLst>
                                    <p:cond delay="0"/>
                                  </p:stCondLst>
                                  <p:childTnLst>
                                    <p:set>
                                      <p:cBhvr>
                                        <p:cTn id="43" dur="1" fill="hold">
                                          <p:stCondLst>
                                            <p:cond delay="0"/>
                                          </p:stCondLst>
                                        </p:cTn>
                                        <p:tgtEl>
                                          <p:spTgt spid="736266"/>
                                        </p:tgtEl>
                                        <p:attrNameLst>
                                          <p:attrName>style.visibility</p:attrName>
                                        </p:attrNameLst>
                                      </p:cBhvr>
                                      <p:to>
                                        <p:strVal val="visible"/>
                                      </p:to>
                                    </p:set>
                                    <p:animEffect transition="in" filter="dissolve">
                                      <p:cBhvr>
                                        <p:cTn id="44" dur="500"/>
                                        <p:tgtEl>
                                          <p:spTgt spid="736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6262" grpId="0" animBg="1"/>
      <p:bldP spid="736263" grpId="0" animBg="1"/>
      <p:bldP spid="736264" grpId="0" animBg="1"/>
      <p:bldP spid="736265" grpId="0"/>
      <p:bldP spid="736267" grpId="0"/>
      <p:bldP spid="736269" grpId="0" animBg="1"/>
      <p:bldP spid="73627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2"/>
          </p:nvPr>
        </p:nvSpPr>
        <p:spPr>
          <a:xfrm>
            <a:off x="6172200" y="6191250"/>
            <a:ext cx="2476500" cy="476250"/>
          </a:xfrm>
          <a:prstGeom prst="rect">
            <a:avLst/>
          </a:prstGeom>
          <a:noFill/>
        </p:spPr>
        <p:txBody>
          <a:bodyPr anchorCtr="0"/>
          <a:lstStyle/>
          <a:p>
            <a:pPr algn="r">
              <a:defRPr/>
            </a:pPr>
            <a:fld id="{AAF9387E-A4A1-4454-AB54-51D1FB7CF555}" type="slidenum">
              <a:rPr lang="en-US" smtClean="0">
                <a:solidFill>
                  <a:schemeClr val="tx2"/>
                </a:solidFill>
                <a:latin typeface="Arial" pitchFamily="34" charset="0"/>
                <a:ea typeface="+mn-ea"/>
                <a:cs typeface="+mn-cs"/>
              </a:rPr>
              <a:pPr algn="r">
                <a:defRPr/>
              </a:pPr>
              <a:t>18</a:t>
            </a:fld>
            <a:endParaRPr lang="en-US" smtClean="0">
              <a:solidFill>
                <a:schemeClr val="tx2"/>
              </a:solidFill>
              <a:latin typeface="Arial" pitchFamily="34" charset="0"/>
              <a:ea typeface="+mn-ea"/>
              <a:cs typeface="+mn-cs"/>
            </a:endParaRPr>
          </a:p>
        </p:txBody>
      </p:sp>
      <p:sp>
        <p:nvSpPr>
          <p:cNvPr id="46083" name="Rectangle 2"/>
          <p:cNvSpPr>
            <a:spLocks noGrp="1" noChangeArrowheads="1"/>
          </p:cNvSpPr>
          <p:nvPr>
            <p:ph type="title"/>
          </p:nvPr>
        </p:nvSpPr>
        <p:spPr>
          <a:xfrm>
            <a:off x="0" y="381000"/>
            <a:ext cx="9144000" cy="685800"/>
          </a:xfrm>
          <a:noFill/>
        </p:spPr>
        <p:txBody>
          <a:bodyPr/>
          <a:lstStyle/>
          <a:p>
            <a:pPr eaLnBrk="1" hangingPunct="1"/>
            <a:r>
              <a:rPr lang="en-US" dirty="0" smtClean="0"/>
              <a:t>Informal Outlines</a:t>
            </a:r>
          </a:p>
        </p:txBody>
      </p:sp>
      <p:sp>
        <p:nvSpPr>
          <p:cNvPr id="46084" name="Rectangle 3"/>
          <p:cNvSpPr>
            <a:spLocks noChangeArrowheads="1"/>
          </p:cNvSpPr>
          <p:nvPr/>
        </p:nvSpPr>
        <p:spPr bwMode="auto">
          <a:xfrm>
            <a:off x="2362200" y="1371600"/>
            <a:ext cx="4343400" cy="5181600"/>
          </a:xfrm>
          <a:prstGeom prst="rect">
            <a:avLst/>
          </a:prstGeom>
          <a:solidFill>
            <a:srgbClr val="FFF6E5"/>
          </a:solidFill>
          <a:ln w="9525" algn="ctr">
            <a:solidFill>
              <a:schemeClr val="tx1"/>
            </a:solidFill>
            <a:miter lim="800000"/>
            <a:headEnd/>
            <a:tailEnd/>
          </a:ln>
        </p:spPr>
        <p:txBody>
          <a:bodyPr wrap="none" anchor="ctr"/>
          <a:lstStyle/>
          <a:p>
            <a:pPr algn="ctr"/>
            <a:endParaRPr lang="en-US" sz="1000"/>
          </a:p>
        </p:txBody>
      </p:sp>
      <p:sp>
        <p:nvSpPr>
          <p:cNvPr id="46085" name="Line 4"/>
          <p:cNvSpPr>
            <a:spLocks noChangeShapeType="1"/>
          </p:cNvSpPr>
          <p:nvPr/>
        </p:nvSpPr>
        <p:spPr bwMode="auto">
          <a:xfrm>
            <a:off x="2362200" y="1905000"/>
            <a:ext cx="4343400" cy="0"/>
          </a:xfrm>
          <a:prstGeom prst="line">
            <a:avLst/>
          </a:prstGeom>
          <a:noFill/>
          <a:ln w="9525">
            <a:solidFill>
              <a:schemeClr val="tx1"/>
            </a:solidFill>
            <a:round/>
            <a:headEnd/>
            <a:tailEnd/>
          </a:ln>
        </p:spPr>
        <p:txBody>
          <a:bodyPr wrap="none" anchor="ctr"/>
          <a:lstStyle/>
          <a:p>
            <a:endParaRPr lang="en-US"/>
          </a:p>
        </p:txBody>
      </p:sp>
      <p:sp>
        <p:nvSpPr>
          <p:cNvPr id="46086" name="Line 5"/>
          <p:cNvSpPr>
            <a:spLocks noChangeShapeType="1"/>
          </p:cNvSpPr>
          <p:nvPr/>
        </p:nvSpPr>
        <p:spPr bwMode="auto">
          <a:xfrm>
            <a:off x="3962400" y="1905000"/>
            <a:ext cx="0" cy="3733800"/>
          </a:xfrm>
          <a:prstGeom prst="line">
            <a:avLst/>
          </a:prstGeom>
          <a:noFill/>
          <a:ln w="9525">
            <a:solidFill>
              <a:schemeClr val="tx1"/>
            </a:solidFill>
            <a:round/>
            <a:headEnd/>
            <a:tailEnd/>
          </a:ln>
        </p:spPr>
        <p:txBody>
          <a:bodyPr wrap="none" anchor="ctr"/>
          <a:lstStyle/>
          <a:p>
            <a:endParaRPr lang="en-US"/>
          </a:p>
        </p:txBody>
      </p:sp>
      <p:sp>
        <p:nvSpPr>
          <p:cNvPr id="174086" name="Text Box 6"/>
          <p:cNvSpPr txBox="1">
            <a:spLocks noChangeArrowheads="1"/>
          </p:cNvSpPr>
          <p:nvPr/>
        </p:nvSpPr>
        <p:spPr bwMode="auto">
          <a:xfrm>
            <a:off x="2743200" y="1524000"/>
            <a:ext cx="2500313" cy="396875"/>
          </a:xfrm>
          <a:prstGeom prst="rect">
            <a:avLst/>
          </a:prstGeom>
          <a:solidFill>
            <a:srgbClr val="00CC66">
              <a:alpha val="39999"/>
            </a:srgbClr>
          </a:solidFill>
          <a:ln w="9525" algn="ctr">
            <a:noFill/>
            <a:miter lim="800000"/>
            <a:headEnd/>
            <a:tailEnd/>
          </a:ln>
        </p:spPr>
        <p:txBody>
          <a:bodyPr wrap="none">
            <a:spAutoFit/>
          </a:bodyPr>
          <a:lstStyle/>
          <a:p>
            <a:r>
              <a:rPr lang="en-US" sz="2000" b="1"/>
              <a:t>T = A Great Summer</a:t>
            </a:r>
          </a:p>
        </p:txBody>
      </p:sp>
      <p:sp>
        <p:nvSpPr>
          <p:cNvPr id="174087" name="Text Box 7"/>
          <p:cNvSpPr txBox="1">
            <a:spLocks noChangeArrowheads="1"/>
          </p:cNvSpPr>
          <p:nvPr/>
        </p:nvSpPr>
        <p:spPr bwMode="auto">
          <a:xfrm>
            <a:off x="2489200" y="2133600"/>
            <a:ext cx="1244600" cy="406400"/>
          </a:xfrm>
          <a:prstGeom prst="rect">
            <a:avLst/>
          </a:prstGeom>
          <a:solidFill>
            <a:srgbClr val="FFCC00">
              <a:alpha val="39999"/>
            </a:srgbClr>
          </a:solidFill>
          <a:ln w="9525">
            <a:solidFill>
              <a:srgbClr val="FFCC00"/>
            </a:solidFill>
            <a:miter lim="800000"/>
            <a:headEnd/>
            <a:tailEnd/>
          </a:ln>
        </p:spPr>
        <p:txBody>
          <a:bodyPr wrap="none">
            <a:spAutoFit/>
          </a:bodyPr>
          <a:lstStyle/>
          <a:p>
            <a:r>
              <a:rPr lang="en-US" sz="2000">
                <a:sym typeface="Wingdings" pitchFamily="2" charset="2"/>
              </a:rPr>
              <a:t></a:t>
            </a:r>
            <a:r>
              <a:rPr lang="en-US" sz="2000"/>
              <a:t> Fishing</a:t>
            </a:r>
          </a:p>
        </p:txBody>
      </p:sp>
      <p:sp>
        <p:nvSpPr>
          <p:cNvPr id="174088" name="Text Box 8"/>
          <p:cNvSpPr txBox="1">
            <a:spLocks noChangeArrowheads="1"/>
          </p:cNvSpPr>
          <p:nvPr/>
        </p:nvSpPr>
        <p:spPr bwMode="auto">
          <a:xfrm>
            <a:off x="2362200" y="3810000"/>
            <a:ext cx="1681163" cy="396875"/>
          </a:xfrm>
          <a:prstGeom prst="rect">
            <a:avLst/>
          </a:prstGeom>
          <a:solidFill>
            <a:srgbClr val="FFCC00">
              <a:alpha val="39999"/>
            </a:srgbClr>
          </a:solidFill>
          <a:ln w="9525">
            <a:noFill/>
            <a:miter lim="800000"/>
            <a:headEnd/>
            <a:tailEnd/>
          </a:ln>
        </p:spPr>
        <p:txBody>
          <a:bodyPr wrap="none">
            <a:spAutoFit/>
          </a:bodyPr>
          <a:lstStyle/>
          <a:p>
            <a:r>
              <a:rPr lang="en-US" sz="2000">
                <a:sym typeface="Wingdings" pitchFamily="2" charset="2"/>
              </a:rPr>
              <a:t></a:t>
            </a:r>
            <a:r>
              <a:rPr lang="en-US" sz="2000"/>
              <a:t> New Friend</a:t>
            </a:r>
          </a:p>
        </p:txBody>
      </p:sp>
      <p:sp>
        <p:nvSpPr>
          <p:cNvPr id="174089" name="Text Box 9"/>
          <p:cNvSpPr txBox="1">
            <a:spLocks noChangeArrowheads="1"/>
          </p:cNvSpPr>
          <p:nvPr/>
        </p:nvSpPr>
        <p:spPr bwMode="auto">
          <a:xfrm>
            <a:off x="1219200" y="4346575"/>
            <a:ext cx="184150" cy="396875"/>
          </a:xfrm>
          <a:prstGeom prst="rect">
            <a:avLst/>
          </a:prstGeom>
          <a:noFill/>
          <a:ln w="9525">
            <a:noFill/>
            <a:miter lim="800000"/>
            <a:headEnd/>
            <a:tailEnd/>
          </a:ln>
        </p:spPr>
        <p:txBody>
          <a:bodyPr wrap="none">
            <a:spAutoFit/>
          </a:bodyPr>
          <a:lstStyle/>
          <a:p>
            <a:endParaRPr lang="en-US" sz="2000"/>
          </a:p>
        </p:txBody>
      </p:sp>
      <p:sp>
        <p:nvSpPr>
          <p:cNvPr id="174090" name="Text Box 10"/>
          <p:cNvSpPr txBox="1">
            <a:spLocks noChangeArrowheads="1"/>
          </p:cNvSpPr>
          <p:nvPr/>
        </p:nvSpPr>
        <p:spPr bwMode="auto">
          <a:xfrm>
            <a:off x="2543175" y="6156325"/>
            <a:ext cx="1935163" cy="396875"/>
          </a:xfrm>
          <a:prstGeom prst="rect">
            <a:avLst/>
          </a:prstGeom>
          <a:solidFill>
            <a:srgbClr val="00CC66">
              <a:alpha val="43137"/>
            </a:srgbClr>
          </a:solidFill>
          <a:ln w="9525" algn="ctr">
            <a:noFill/>
            <a:miter lim="800000"/>
            <a:headEnd/>
            <a:tailEnd/>
          </a:ln>
        </p:spPr>
        <p:txBody>
          <a:bodyPr wrap="none">
            <a:spAutoFit/>
          </a:bodyPr>
          <a:lstStyle/>
          <a:p>
            <a:r>
              <a:rPr lang="en-US" sz="2000" b="1"/>
              <a:t>C = a great time</a:t>
            </a:r>
          </a:p>
        </p:txBody>
      </p:sp>
      <p:sp>
        <p:nvSpPr>
          <p:cNvPr id="174091" name="Text Box 11"/>
          <p:cNvSpPr txBox="1">
            <a:spLocks noChangeArrowheads="1"/>
          </p:cNvSpPr>
          <p:nvPr/>
        </p:nvSpPr>
        <p:spPr bwMode="auto">
          <a:xfrm>
            <a:off x="4038600" y="2057400"/>
            <a:ext cx="1257300" cy="396875"/>
          </a:xfrm>
          <a:prstGeom prst="rect">
            <a:avLst/>
          </a:prstGeom>
          <a:noFill/>
          <a:ln w="9525">
            <a:noFill/>
            <a:miter lim="800000"/>
            <a:headEnd/>
            <a:tailEnd/>
          </a:ln>
        </p:spPr>
        <p:txBody>
          <a:bodyPr wrap="none">
            <a:spAutoFit/>
          </a:bodyPr>
          <a:lstStyle/>
          <a:p>
            <a:r>
              <a:rPr lang="en-US" sz="2000">
                <a:sym typeface="Wingdings" pitchFamily="2" charset="2"/>
              </a:rPr>
              <a:t>─ learning</a:t>
            </a:r>
            <a:endParaRPr lang="en-US" sz="2000"/>
          </a:p>
        </p:txBody>
      </p:sp>
      <p:sp>
        <p:nvSpPr>
          <p:cNvPr id="174092" name="Text Box 12"/>
          <p:cNvSpPr txBox="1">
            <a:spLocks noChangeArrowheads="1"/>
          </p:cNvSpPr>
          <p:nvPr/>
        </p:nvSpPr>
        <p:spPr bwMode="auto">
          <a:xfrm>
            <a:off x="4019550" y="2286000"/>
            <a:ext cx="1771650" cy="396875"/>
          </a:xfrm>
          <a:prstGeom prst="rect">
            <a:avLst/>
          </a:prstGeom>
          <a:noFill/>
          <a:ln w="9525">
            <a:noFill/>
            <a:miter lim="800000"/>
            <a:headEnd/>
            <a:tailEnd/>
          </a:ln>
        </p:spPr>
        <p:txBody>
          <a:bodyPr wrap="none">
            <a:spAutoFit/>
          </a:bodyPr>
          <a:lstStyle/>
          <a:p>
            <a:pPr lvl="1">
              <a:buFontTx/>
              <a:buChar char="•"/>
            </a:pPr>
            <a:r>
              <a:rPr lang="en-US" sz="2000">
                <a:sym typeface="Wingdings" pitchFamily="2" charset="2"/>
              </a:rPr>
              <a:t> since five</a:t>
            </a:r>
            <a:endParaRPr lang="en-US" sz="2000"/>
          </a:p>
        </p:txBody>
      </p:sp>
      <p:sp>
        <p:nvSpPr>
          <p:cNvPr id="174093" name="Text Box 13"/>
          <p:cNvSpPr txBox="1">
            <a:spLocks noChangeArrowheads="1"/>
          </p:cNvSpPr>
          <p:nvPr/>
        </p:nvSpPr>
        <p:spPr bwMode="auto">
          <a:xfrm>
            <a:off x="4062413" y="2590800"/>
            <a:ext cx="2109787" cy="1190625"/>
          </a:xfrm>
          <a:prstGeom prst="rect">
            <a:avLst/>
          </a:prstGeom>
          <a:noFill/>
          <a:ln w="9525">
            <a:noFill/>
            <a:miter lim="800000"/>
            <a:headEnd/>
            <a:tailEnd/>
          </a:ln>
        </p:spPr>
        <p:txBody>
          <a:bodyPr wrap="none">
            <a:spAutoFit/>
          </a:bodyPr>
          <a:lstStyle/>
          <a:p>
            <a:pPr>
              <a:lnSpc>
                <a:spcPct val="90000"/>
              </a:lnSpc>
            </a:pPr>
            <a:r>
              <a:rPr lang="en-US" sz="2000">
                <a:sym typeface="Wingdings" pitchFamily="2" charset="2"/>
              </a:rPr>
              <a:t>─ no help</a:t>
            </a:r>
          </a:p>
          <a:p>
            <a:pPr lvl="1">
              <a:lnSpc>
                <a:spcPct val="90000"/>
              </a:lnSpc>
              <a:buFontTx/>
              <a:buChar char="•"/>
            </a:pPr>
            <a:r>
              <a:rPr lang="en-US" sz="2000"/>
              <a:t> set up rod</a:t>
            </a:r>
          </a:p>
          <a:p>
            <a:pPr lvl="1">
              <a:lnSpc>
                <a:spcPct val="90000"/>
              </a:lnSpc>
              <a:buFontTx/>
              <a:buChar char="•"/>
            </a:pPr>
            <a:r>
              <a:rPr lang="en-US" sz="2000"/>
              <a:t> caught trout</a:t>
            </a:r>
          </a:p>
          <a:p>
            <a:pPr lvl="1">
              <a:lnSpc>
                <a:spcPct val="90000"/>
              </a:lnSpc>
              <a:buFontTx/>
              <a:buChar char="•"/>
            </a:pPr>
            <a:r>
              <a:rPr lang="en-US" sz="2000"/>
              <a:t> cleaned trout</a:t>
            </a:r>
          </a:p>
        </p:txBody>
      </p:sp>
      <p:sp>
        <p:nvSpPr>
          <p:cNvPr id="174094" name="Text Box 14"/>
          <p:cNvSpPr txBox="1">
            <a:spLocks noChangeArrowheads="1"/>
          </p:cNvSpPr>
          <p:nvPr/>
        </p:nvSpPr>
        <p:spPr bwMode="auto">
          <a:xfrm>
            <a:off x="4076700" y="3838575"/>
            <a:ext cx="1687513" cy="581025"/>
          </a:xfrm>
          <a:prstGeom prst="rect">
            <a:avLst/>
          </a:prstGeom>
          <a:noFill/>
          <a:ln w="9525">
            <a:noFill/>
            <a:miter lim="800000"/>
            <a:headEnd/>
            <a:tailEnd/>
          </a:ln>
        </p:spPr>
        <p:txBody>
          <a:bodyPr wrap="none">
            <a:spAutoFit/>
          </a:bodyPr>
          <a:lstStyle/>
          <a:p>
            <a:pPr>
              <a:lnSpc>
                <a:spcPct val="80000"/>
              </a:lnSpc>
            </a:pPr>
            <a:r>
              <a:rPr lang="en-US" sz="2000">
                <a:sym typeface="Wingdings" pitchFamily="2" charset="2"/>
              </a:rPr>
              <a:t>─ big house</a:t>
            </a:r>
          </a:p>
          <a:p>
            <a:pPr lvl="1">
              <a:lnSpc>
                <a:spcPct val="80000"/>
              </a:lnSpc>
              <a:buFontTx/>
              <a:buChar char="•"/>
            </a:pPr>
            <a:r>
              <a:rPr lang="en-US" sz="2000"/>
              <a:t> at corner</a:t>
            </a:r>
          </a:p>
        </p:txBody>
      </p:sp>
      <p:sp>
        <p:nvSpPr>
          <p:cNvPr id="174095" name="Text Box 15"/>
          <p:cNvSpPr txBox="1">
            <a:spLocks noChangeArrowheads="1"/>
          </p:cNvSpPr>
          <p:nvPr/>
        </p:nvSpPr>
        <p:spPr bwMode="auto">
          <a:xfrm>
            <a:off x="4114800" y="4371975"/>
            <a:ext cx="1744663" cy="581025"/>
          </a:xfrm>
          <a:prstGeom prst="rect">
            <a:avLst/>
          </a:prstGeom>
          <a:noFill/>
          <a:ln w="9525">
            <a:noFill/>
            <a:miter lim="800000"/>
            <a:headEnd/>
            <a:tailEnd/>
          </a:ln>
        </p:spPr>
        <p:txBody>
          <a:bodyPr wrap="none">
            <a:spAutoFit/>
          </a:bodyPr>
          <a:lstStyle/>
          <a:p>
            <a:pPr>
              <a:lnSpc>
                <a:spcPct val="80000"/>
              </a:lnSpc>
            </a:pPr>
            <a:r>
              <a:rPr lang="en-US" sz="2000">
                <a:sym typeface="Wingdings" pitchFamily="2" charset="2"/>
              </a:rPr>
              <a:t>─ birthday</a:t>
            </a:r>
          </a:p>
          <a:p>
            <a:pPr lvl="1">
              <a:lnSpc>
                <a:spcPct val="80000"/>
              </a:lnSpc>
              <a:buFontTx/>
              <a:buChar char="•"/>
            </a:pPr>
            <a:r>
              <a:rPr lang="en-US" sz="2000"/>
              <a:t> same day</a:t>
            </a:r>
          </a:p>
        </p:txBody>
      </p:sp>
      <p:sp>
        <p:nvSpPr>
          <p:cNvPr id="174096" name="Text Box 16"/>
          <p:cNvSpPr txBox="1">
            <a:spLocks noChangeArrowheads="1"/>
          </p:cNvSpPr>
          <p:nvPr/>
        </p:nvSpPr>
        <p:spPr bwMode="auto">
          <a:xfrm>
            <a:off x="4164013" y="4905375"/>
            <a:ext cx="1770062" cy="581025"/>
          </a:xfrm>
          <a:prstGeom prst="rect">
            <a:avLst/>
          </a:prstGeom>
          <a:noFill/>
          <a:ln w="9525">
            <a:noFill/>
            <a:miter lim="800000"/>
            <a:headEnd/>
            <a:tailEnd/>
          </a:ln>
        </p:spPr>
        <p:txBody>
          <a:bodyPr wrap="none">
            <a:spAutoFit/>
          </a:bodyPr>
          <a:lstStyle/>
          <a:p>
            <a:pPr>
              <a:lnSpc>
                <a:spcPct val="80000"/>
              </a:lnSpc>
            </a:pPr>
            <a:r>
              <a:rPr lang="en-US" sz="2000">
                <a:sym typeface="Wingdings" pitchFamily="2" charset="2"/>
              </a:rPr>
              <a:t>─ time together</a:t>
            </a:r>
          </a:p>
          <a:p>
            <a:pPr lvl="1">
              <a:lnSpc>
                <a:spcPct val="80000"/>
              </a:lnSpc>
              <a:buFontTx/>
              <a:buChar char="•"/>
            </a:pPr>
            <a:r>
              <a:rPr lang="en-US" sz="2000"/>
              <a:t> all day</a:t>
            </a:r>
          </a:p>
        </p:txBody>
      </p:sp>
      <p:sp>
        <p:nvSpPr>
          <p:cNvPr id="174097" name="Text Box 17"/>
          <p:cNvSpPr txBox="1">
            <a:spLocks noChangeArrowheads="1"/>
          </p:cNvSpPr>
          <p:nvPr/>
        </p:nvSpPr>
        <p:spPr bwMode="auto">
          <a:xfrm>
            <a:off x="4141788" y="5422900"/>
            <a:ext cx="1497012" cy="825500"/>
          </a:xfrm>
          <a:prstGeom prst="rect">
            <a:avLst/>
          </a:prstGeom>
          <a:noFill/>
          <a:ln w="9525">
            <a:noFill/>
            <a:miter lim="800000"/>
            <a:headEnd/>
            <a:tailEnd/>
          </a:ln>
        </p:spPr>
        <p:txBody>
          <a:bodyPr wrap="none">
            <a:spAutoFit/>
          </a:bodyPr>
          <a:lstStyle/>
          <a:p>
            <a:pPr>
              <a:lnSpc>
                <a:spcPct val="80000"/>
              </a:lnSpc>
            </a:pPr>
            <a:r>
              <a:rPr lang="en-US" sz="2000">
                <a:sym typeface="Wingdings" pitchFamily="2" charset="2"/>
              </a:rPr>
              <a:t>─ activities</a:t>
            </a:r>
          </a:p>
          <a:p>
            <a:pPr lvl="1">
              <a:lnSpc>
                <a:spcPct val="80000"/>
              </a:lnSpc>
              <a:buFontTx/>
              <a:buChar char="•"/>
            </a:pPr>
            <a:r>
              <a:rPr lang="en-US" sz="2000"/>
              <a:t> games</a:t>
            </a:r>
          </a:p>
          <a:p>
            <a:pPr lvl="1">
              <a:lnSpc>
                <a:spcPct val="80000"/>
              </a:lnSpc>
              <a:buFontTx/>
              <a:buChar char="•"/>
            </a:pPr>
            <a:r>
              <a:rPr lang="en-US" sz="2000"/>
              <a:t> fishing</a:t>
            </a:r>
          </a:p>
        </p:txBody>
      </p:sp>
      <p:sp>
        <p:nvSpPr>
          <p:cNvPr id="174098" name="Rectangle 18"/>
          <p:cNvSpPr>
            <a:spLocks noChangeArrowheads="1"/>
          </p:cNvSpPr>
          <p:nvPr/>
        </p:nvSpPr>
        <p:spPr bwMode="auto">
          <a:xfrm>
            <a:off x="4038600" y="2133600"/>
            <a:ext cx="2133600" cy="41148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46100" name="Text Box 20"/>
          <p:cNvSpPr txBox="1">
            <a:spLocks noChangeArrowheads="1"/>
          </p:cNvSpPr>
          <p:nvPr/>
        </p:nvSpPr>
        <p:spPr bwMode="auto">
          <a:xfrm>
            <a:off x="7543800" y="5410200"/>
            <a:ext cx="1295400" cy="581025"/>
          </a:xfrm>
          <a:prstGeom prst="rect">
            <a:avLst/>
          </a:prstGeom>
          <a:solidFill>
            <a:srgbClr val="FF0000"/>
          </a:solidFill>
          <a:ln w="9525">
            <a:noFill/>
            <a:miter lim="800000"/>
            <a:headEnd/>
            <a:tailEnd/>
          </a:ln>
        </p:spPr>
        <p:txBody>
          <a:bodyPr>
            <a:spAutoFit/>
          </a:bodyPr>
          <a:lstStyle/>
          <a:p>
            <a:pPr algn="ctr">
              <a:spcBef>
                <a:spcPct val="50000"/>
              </a:spcBef>
            </a:pPr>
            <a:r>
              <a:rPr lang="en-US">
                <a:solidFill>
                  <a:srgbClr val="EEFFE7"/>
                </a:solidFill>
              </a:rPr>
              <a:t>Tool 4-7a Spiral  156</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74086"/>
                                        </p:tgtEl>
                                        <p:attrNameLst>
                                          <p:attrName>style.visibility</p:attrName>
                                        </p:attrNameLst>
                                      </p:cBhvr>
                                      <p:to>
                                        <p:strVal val="visible"/>
                                      </p:to>
                                    </p:set>
                                    <p:animEffect transition="in" filter="dissolve">
                                      <p:cBhvr>
                                        <p:cTn id="7" dur="500"/>
                                        <p:tgtEl>
                                          <p:spTgt spid="17408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74087"/>
                                        </p:tgtEl>
                                        <p:attrNameLst>
                                          <p:attrName>style.visibility</p:attrName>
                                        </p:attrNameLst>
                                      </p:cBhvr>
                                      <p:to>
                                        <p:strVal val="visible"/>
                                      </p:to>
                                    </p:set>
                                    <p:animEffect transition="in" filter="dissolve">
                                      <p:cBhvr>
                                        <p:cTn id="12" dur="500"/>
                                        <p:tgtEl>
                                          <p:spTgt spid="174087"/>
                                        </p:tgtEl>
                                      </p:cBhvr>
                                    </p:animEffect>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174088"/>
                                        </p:tgtEl>
                                        <p:attrNameLst>
                                          <p:attrName>style.visibility</p:attrName>
                                        </p:attrNameLst>
                                      </p:cBhvr>
                                      <p:to>
                                        <p:strVal val="visible"/>
                                      </p:to>
                                    </p:set>
                                    <p:animEffect transition="in" filter="dissolve">
                                      <p:cBhvr>
                                        <p:cTn id="16" dur="500"/>
                                        <p:tgtEl>
                                          <p:spTgt spid="174088"/>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nodePh="1">
                                  <p:stCondLst>
                                    <p:cond delay="0"/>
                                  </p:stCondLst>
                                  <p:endCondLst>
                                    <p:cond evt="begin" delay="0">
                                      <p:tn val="19"/>
                                    </p:cond>
                                  </p:endCondLst>
                                  <p:childTnLst>
                                    <p:set>
                                      <p:cBhvr>
                                        <p:cTn id="20" dur="1" fill="hold">
                                          <p:stCondLst>
                                            <p:cond delay="0"/>
                                          </p:stCondLst>
                                        </p:cTn>
                                        <p:tgtEl>
                                          <p:spTgt spid="174089"/>
                                        </p:tgtEl>
                                        <p:attrNameLst>
                                          <p:attrName>style.visibility</p:attrName>
                                        </p:attrNameLst>
                                      </p:cBhvr>
                                      <p:to>
                                        <p:strVal val="visible"/>
                                      </p:to>
                                    </p:set>
                                    <p:animEffect transition="in" filter="dissolve">
                                      <p:cBhvr>
                                        <p:cTn id="21" dur="500"/>
                                        <p:tgtEl>
                                          <p:spTgt spid="174089"/>
                                        </p:tgtEl>
                                      </p:cBhvr>
                                    </p:animEffect>
                                  </p:childTnLst>
                                </p:cTn>
                              </p:par>
                            </p:childTnLst>
                          </p:cTn>
                        </p:par>
                        <p:par>
                          <p:cTn id="22" fill="hold">
                            <p:stCondLst>
                              <p:cond delay="500"/>
                            </p:stCondLst>
                            <p:childTnLst>
                              <p:par>
                                <p:cTn id="23" presetID="9" presetClass="entr" presetSubtype="0" fill="hold" grpId="0" nodeType="afterEffect">
                                  <p:stCondLst>
                                    <p:cond delay="0"/>
                                  </p:stCondLst>
                                  <p:childTnLst>
                                    <p:set>
                                      <p:cBhvr>
                                        <p:cTn id="24" dur="1" fill="hold">
                                          <p:stCondLst>
                                            <p:cond delay="0"/>
                                          </p:stCondLst>
                                        </p:cTn>
                                        <p:tgtEl>
                                          <p:spTgt spid="174091"/>
                                        </p:tgtEl>
                                        <p:attrNameLst>
                                          <p:attrName>style.visibility</p:attrName>
                                        </p:attrNameLst>
                                      </p:cBhvr>
                                      <p:to>
                                        <p:strVal val="visible"/>
                                      </p:to>
                                    </p:set>
                                    <p:animEffect transition="in" filter="dissolve">
                                      <p:cBhvr>
                                        <p:cTn id="25" dur="500"/>
                                        <p:tgtEl>
                                          <p:spTgt spid="174091"/>
                                        </p:tgtEl>
                                      </p:cBhvr>
                                    </p:animEffect>
                                  </p:childTnLst>
                                </p:cTn>
                              </p:par>
                            </p:childTnLst>
                          </p:cTn>
                        </p:par>
                        <p:par>
                          <p:cTn id="26" fill="hold">
                            <p:stCondLst>
                              <p:cond delay="1000"/>
                            </p:stCondLst>
                            <p:childTnLst>
                              <p:par>
                                <p:cTn id="27" presetID="9" presetClass="entr" presetSubtype="0" fill="hold" grpId="0" nodeType="afterEffect">
                                  <p:stCondLst>
                                    <p:cond delay="0"/>
                                  </p:stCondLst>
                                  <p:childTnLst>
                                    <p:set>
                                      <p:cBhvr>
                                        <p:cTn id="28" dur="1" fill="hold">
                                          <p:stCondLst>
                                            <p:cond delay="0"/>
                                          </p:stCondLst>
                                        </p:cTn>
                                        <p:tgtEl>
                                          <p:spTgt spid="174092"/>
                                        </p:tgtEl>
                                        <p:attrNameLst>
                                          <p:attrName>style.visibility</p:attrName>
                                        </p:attrNameLst>
                                      </p:cBhvr>
                                      <p:to>
                                        <p:strVal val="visible"/>
                                      </p:to>
                                    </p:set>
                                    <p:animEffect transition="in" filter="dissolve">
                                      <p:cBhvr>
                                        <p:cTn id="29" dur="500"/>
                                        <p:tgtEl>
                                          <p:spTgt spid="174092"/>
                                        </p:tgtEl>
                                      </p:cBhvr>
                                    </p:animEffect>
                                  </p:childTnLst>
                                </p:cTn>
                              </p:par>
                            </p:childTnLst>
                          </p:cTn>
                        </p:par>
                        <p:par>
                          <p:cTn id="30" fill="hold">
                            <p:stCondLst>
                              <p:cond delay="1500"/>
                            </p:stCondLst>
                            <p:childTnLst>
                              <p:par>
                                <p:cTn id="31" presetID="9" presetClass="entr" presetSubtype="0" fill="hold" grpId="0" nodeType="afterEffect">
                                  <p:stCondLst>
                                    <p:cond delay="0"/>
                                  </p:stCondLst>
                                  <p:childTnLst>
                                    <p:set>
                                      <p:cBhvr>
                                        <p:cTn id="32" dur="1" fill="hold">
                                          <p:stCondLst>
                                            <p:cond delay="0"/>
                                          </p:stCondLst>
                                        </p:cTn>
                                        <p:tgtEl>
                                          <p:spTgt spid="174093"/>
                                        </p:tgtEl>
                                        <p:attrNameLst>
                                          <p:attrName>style.visibility</p:attrName>
                                        </p:attrNameLst>
                                      </p:cBhvr>
                                      <p:to>
                                        <p:strVal val="visible"/>
                                      </p:to>
                                    </p:set>
                                    <p:animEffect transition="in" filter="dissolve">
                                      <p:cBhvr>
                                        <p:cTn id="33" dur="500"/>
                                        <p:tgtEl>
                                          <p:spTgt spid="174093"/>
                                        </p:tgtEl>
                                      </p:cBhvr>
                                    </p:animEffect>
                                  </p:childTnLst>
                                </p:cTn>
                              </p:par>
                            </p:childTnLst>
                          </p:cTn>
                        </p:par>
                        <p:par>
                          <p:cTn id="34" fill="hold">
                            <p:stCondLst>
                              <p:cond delay="2000"/>
                            </p:stCondLst>
                            <p:childTnLst>
                              <p:par>
                                <p:cTn id="35" presetID="9" presetClass="entr" presetSubtype="0" fill="hold" grpId="0" nodeType="afterEffect">
                                  <p:stCondLst>
                                    <p:cond delay="0"/>
                                  </p:stCondLst>
                                  <p:childTnLst>
                                    <p:set>
                                      <p:cBhvr>
                                        <p:cTn id="36" dur="1" fill="hold">
                                          <p:stCondLst>
                                            <p:cond delay="0"/>
                                          </p:stCondLst>
                                        </p:cTn>
                                        <p:tgtEl>
                                          <p:spTgt spid="174094"/>
                                        </p:tgtEl>
                                        <p:attrNameLst>
                                          <p:attrName>style.visibility</p:attrName>
                                        </p:attrNameLst>
                                      </p:cBhvr>
                                      <p:to>
                                        <p:strVal val="visible"/>
                                      </p:to>
                                    </p:set>
                                    <p:animEffect transition="in" filter="dissolve">
                                      <p:cBhvr>
                                        <p:cTn id="37" dur="500"/>
                                        <p:tgtEl>
                                          <p:spTgt spid="174094"/>
                                        </p:tgtEl>
                                      </p:cBhvr>
                                    </p:animEffect>
                                  </p:childTnLst>
                                </p:cTn>
                              </p:par>
                            </p:childTnLst>
                          </p:cTn>
                        </p:par>
                        <p:par>
                          <p:cTn id="38" fill="hold">
                            <p:stCondLst>
                              <p:cond delay="2500"/>
                            </p:stCondLst>
                            <p:childTnLst>
                              <p:par>
                                <p:cTn id="39" presetID="9" presetClass="entr" presetSubtype="0" fill="hold" grpId="0" nodeType="afterEffect">
                                  <p:stCondLst>
                                    <p:cond delay="0"/>
                                  </p:stCondLst>
                                  <p:childTnLst>
                                    <p:set>
                                      <p:cBhvr>
                                        <p:cTn id="40" dur="1" fill="hold">
                                          <p:stCondLst>
                                            <p:cond delay="0"/>
                                          </p:stCondLst>
                                        </p:cTn>
                                        <p:tgtEl>
                                          <p:spTgt spid="174095"/>
                                        </p:tgtEl>
                                        <p:attrNameLst>
                                          <p:attrName>style.visibility</p:attrName>
                                        </p:attrNameLst>
                                      </p:cBhvr>
                                      <p:to>
                                        <p:strVal val="visible"/>
                                      </p:to>
                                    </p:set>
                                    <p:animEffect transition="in" filter="dissolve">
                                      <p:cBhvr>
                                        <p:cTn id="41" dur="500"/>
                                        <p:tgtEl>
                                          <p:spTgt spid="174095"/>
                                        </p:tgtEl>
                                      </p:cBhvr>
                                    </p:animEffect>
                                  </p:childTnLst>
                                </p:cTn>
                              </p:par>
                            </p:childTnLst>
                          </p:cTn>
                        </p:par>
                        <p:par>
                          <p:cTn id="42" fill="hold">
                            <p:stCondLst>
                              <p:cond delay="3000"/>
                            </p:stCondLst>
                            <p:childTnLst>
                              <p:par>
                                <p:cTn id="43" presetID="9" presetClass="entr" presetSubtype="0" fill="hold" grpId="0" nodeType="afterEffect">
                                  <p:stCondLst>
                                    <p:cond delay="0"/>
                                  </p:stCondLst>
                                  <p:childTnLst>
                                    <p:set>
                                      <p:cBhvr>
                                        <p:cTn id="44" dur="1" fill="hold">
                                          <p:stCondLst>
                                            <p:cond delay="0"/>
                                          </p:stCondLst>
                                        </p:cTn>
                                        <p:tgtEl>
                                          <p:spTgt spid="174096"/>
                                        </p:tgtEl>
                                        <p:attrNameLst>
                                          <p:attrName>style.visibility</p:attrName>
                                        </p:attrNameLst>
                                      </p:cBhvr>
                                      <p:to>
                                        <p:strVal val="visible"/>
                                      </p:to>
                                    </p:set>
                                    <p:animEffect transition="in" filter="dissolve">
                                      <p:cBhvr>
                                        <p:cTn id="45" dur="500"/>
                                        <p:tgtEl>
                                          <p:spTgt spid="174096"/>
                                        </p:tgtEl>
                                      </p:cBhvr>
                                    </p:animEffect>
                                  </p:childTnLst>
                                </p:cTn>
                              </p:par>
                            </p:childTnLst>
                          </p:cTn>
                        </p:par>
                        <p:par>
                          <p:cTn id="46" fill="hold">
                            <p:stCondLst>
                              <p:cond delay="3500"/>
                            </p:stCondLst>
                            <p:childTnLst>
                              <p:par>
                                <p:cTn id="47" presetID="9" presetClass="entr" presetSubtype="0" fill="hold" grpId="0" nodeType="afterEffect">
                                  <p:stCondLst>
                                    <p:cond delay="0"/>
                                  </p:stCondLst>
                                  <p:childTnLst>
                                    <p:set>
                                      <p:cBhvr>
                                        <p:cTn id="48" dur="1" fill="hold">
                                          <p:stCondLst>
                                            <p:cond delay="0"/>
                                          </p:stCondLst>
                                        </p:cTn>
                                        <p:tgtEl>
                                          <p:spTgt spid="174097"/>
                                        </p:tgtEl>
                                        <p:attrNameLst>
                                          <p:attrName>style.visibility</p:attrName>
                                        </p:attrNameLst>
                                      </p:cBhvr>
                                      <p:to>
                                        <p:strVal val="visible"/>
                                      </p:to>
                                    </p:set>
                                    <p:animEffect transition="in" filter="dissolve">
                                      <p:cBhvr>
                                        <p:cTn id="49" dur="500"/>
                                        <p:tgtEl>
                                          <p:spTgt spid="174097"/>
                                        </p:tgtEl>
                                      </p:cBhvr>
                                    </p:animEffect>
                                  </p:childTnLst>
                                </p:cTn>
                              </p:par>
                              <p:par>
                                <p:cTn id="50" presetID="1" presetClass="entr" presetSubtype="0" fill="hold" grpId="0" nodeType="withEffect">
                                  <p:stCondLst>
                                    <p:cond delay="0"/>
                                  </p:stCondLst>
                                  <p:childTnLst>
                                    <p:set>
                                      <p:cBhvr>
                                        <p:cTn id="51" dur="1" fill="hold">
                                          <p:stCondLst>
                                            <p:cond delay="0"/>
                                          </p:stCondLst>
                                        </p:cTn>
                                        <p:tgtEl>
                                          <p:spTgt spid="174098"/>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9" presetClass="entr" presetSubtype="0" fill="hold" grpId="0" nodeType="clickEffect">
                                  <p:stCondLst>
                                    <p:cond delay="0"/>
                                  </p:stCondLst>
                                  <p:childTnLst>
                                    <p:set>
                                      <p:cBhvr>
                                        <p:cTn id="55" dur="1" fill="hold">
                                          <p:stCondLst>
                                            <p:cond delay="0"/>
                                          </p:stCondLst>
                                        </p:cTn>
                                        <p:tgtEl>
                                          <p:spTgt spid="174090"/>
                                        </p:tgtEl>
                                        <p:attrNameLst>
                                          <p:attrName>style.visibility</p:attrName>
                                        </p:attrNameLst>
                                      </p:cBhvr>
                                      <p:to>
                                        <p:strVal val="visible"/>
                                      </p:to>
                                    </p:set>
                                    <p:animEffect transition="in" filter="dissolve">
                                      <p:cBhvr>
                                        <p:cTn id="56" dur="500"/>
                                        <p:tgtEl>
                                          <p:spTgt spid="1740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86" grpId="0" animBg="1"/>
      <p:bldP spid="174087" grpId="0" animBg="1"/>
      <p:bldP spid="174088" grpId="0" animBg="1"/>
      <p:bldP spid="174089" grpId="0"/>
      <p:bldP spid="174090" grpId="0" animBg="1"/>
      <p:bldP spid="174091" grpId="0"/>
      <p:bldP spid="174092" grpId="0"/>
      <p:bldP spid="174093" grpId="0"/>
      <p:bldP spid="174094" grpId="0"/>
      <p:bldP spid="174095" grpId="0"/>
      <p:bldP spid="174096" grpId="0"/>
      <p:bldP spid="174097" grpId="0"/>
      <p:bldP spid="17409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1066800" y="914400"/>
            <a:ext cx="7391400" cy="5943600"/>
          </a:xfrm>
          <a:prstGeom prst="rect">
            <a:avLst/>
          </a:prstGeom>
          <a:solidFill>
            <a:srgbClr val="EEFFE7"/>
          </a:solidFill>
          <a:ln w="9525">
            <a:solidFill>
              <a:schemeClr val="tx1"/>
            </a:solidFill>
            <a:miter lim="800000"/>
            <a:headEnd/>
            <a:tailEnd/>
          </a:ln>
        </p:spPr>
        <p:txBody>
          <a:bodyPr wrap="none" anchor="ctr"/>
          <a:lstStyle/>
          <a:p>
            <a:pPr algn="ctr"/>
            <a:endParaRPr lang="en-US" b="1"/>
          </a:p>
        </p:txBody>
      </p:sp>
      <p:sp>
        <p:nvSpPr>
          <p:cNvPr id="47107" name="Text Box 3"/>
          <p:cNvSpPr txBox="1">
            <a:spLocks noChangeArrowheads="1"/>
          </p:cNvSpPr>
          <p:nvPr/>
        </p:nvSpPr>
        <p:spPr bwMode="auto">
          <a:xfrm>
            <a:off x="4724400" y="5308600"/>
            <a:ext cx="300038" cy="396875"/>
          </a:xfrm>
          <a:prstGeom prst="rect">
            <a:avLst/>
          </a:prstGeom>
          <a:noFill/>
          <a:ln w="9525">
            <a:noFill/>
            <a:miter lim="800000"/>
            <a:headEnd/>
            <a:tailEnd/>
          </a:ln>
        </p:spPr>
        <p:txBody>
          <a:bodyPr wrap="none">
            <a:spAutoFit/>
          </a:bodyPr>
          <a:lstStyle/>
          <a:p>
            <a:pPr>
              <a:buFont typeface="Wingdings" pitchFamily="2" charset="2"/>
              <a:buChar char=""/>
            </a:pPr>
            <a:endParaRPr lang="en-US" sz="2000" b="1"/>
          </a:p>
        </p:txBody>
      </p:sp>
      <p:sp>
        <p:nvSpPr>
          <p:cNvPr id="47108" name="Oval 4"/>
          <p:cNvSpPr>
            <a:spLocks noChangeArrowheads="1"/>
          </p:cNvSpPr>
          <p:nvPr/>
        </p:nvSpPr>
        <p:spPr bwMode="auto">
          <a:xfrm>
            <a:off x="1295400" y="16002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
        <p:nvSpPr>
          <p:cNvPr id="47109" name="Oval 5"/>
          <p:cNvSpPr>
            <a:spLocks noChangeArrowheads="1"/>
          </p:cNvSpPr>
          <p:nvPr/>
        </p:nvSpPr>
        <p:spPr bwMode="auto">
          <a:xfrm>
            <a:off x="1295400" y="48768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
        <p:nvSpPr>
          <p:cNvPr id="47110" name="Rectangle 6"/>
          <p:cNvSpPr>
            <a:spLocks noChangeArrowheads="1"/>
          </p:cNvSpPr>
          <p:nvPr/>
        </p:nvSpPr>
        <p:spPr bwMode="auto">
          <a:xfrm>
            <a:off x="1600200" y="1447800"/>
            <a:ext cx="6934200" cy="4838700"/>
          </a:xfrm>
          <a:prstGeom prst="rect">
            <a:avLst/>
          </a:prstGeom>
          <a:noFill/>
          <a:ln w="9525">
            <a:noFill/>
            <a:miter lim="800000"/>
            <a:headEnd/>
            <a:tailEnd/>
          </a:ln>
        </p:spPr>
        <p:txBody>
          <a:bodyPr>
            <a:spAutoFit/>
          </a:bodyPr>
          <a:lstStyle/>
          <a:p>
            <a:r>
              <a:rPr lang="en-US" b="1"/>
              <a:t>	</a:t>
            </a:r>
            <a:r>
              <a:rPr lang="en-US" sz="2400"/>
              <a:t>I always enjoy my summer vacations, but two things made this summer extra special.  First of all, I learned to fish.  I’ve been fishing since I was five, but it took me four years to learn how to do it right. Without help from my father or grandfather, I set up my own rod and caught four trout.  I even cleaned them, so we could fry them at camp for dinner.  The second reason it was so wonderful was my friend, Kayla.  Kayla, and her family moved into the big house on the corner.  Her birthday is the same as mine, so our families had a party together.  We both like to play games on the computer, swim and read.  Yes, I even taught Kayla to fish.  What a great summer.    </a:t>
            </a:r>
          </a:p>
        </p:txBody>
      </p:sp>
      <p:sp>
        <p:nvSpPr>
          <p:cNvPr id="47111" name="Rectangle 7"/>
          <p:cNvSpPr>
            <a:spLocks noGrp="1" noChangeArrowheads="1"/>
          </p:cNvSpPr>
          <p:nvPr>
            <p:ph type="title"/>
          </p:nvPr>
        </p:nvSpPr>
        <p:spPr>
          <a:xfrm>
            <a:off x="2895600" y="914400"/>
            <a:ext cx="4191000" cy="609600"/>
          </a:xfrm>
          <a:solidFill>
            <a:srgbClr val="00FF00">
              <a:alpha val="39999"/>
            </a:srgbClr>
          </a:solidFill>
        </p:spPr>
        <p:txBody>
          <a:bodyPr/>
          <a:lstStyle/>
          <a:p>
            <a:pPr eaLnBrk="1" hangingPunct="1"/>
            <a:r>
              <a:rPr lang="en-US" smtClean="0"/>
              <a:t>A Great Summer</a:t>
            </a:r>
          </a:p>
        </p:txBody>
      </p:sp>
      <p:sp>
        <p:nvSpPr>
          <p:cNvPr id="47112" name="Line 8"/>
          <p:cNvSpPr>
            <a:spLocks noChangeShapeType="1"/>
          </p:cNvSpPr>
          <p:nvPr/>
        </p:nvSpPr>
        <p:spPr bwMode="auto">
          <a:xfrm flipV="1">
            <a:off x="1295400" y="1447800"/>
            <a:ext cx="7162800" cy="0"/>
          </a:xfrm>
          <a:prstGeom prst="line">
            <a:avLst/>
          </a:prstGeom>
          <a:noFill/>
          <a:ln w="9525">
            <a:solidFill>
              <a:schemeClr val="tx1"/>
            </a:solidFill>
            <a:round/>
            <a:headEnd/>
            <a:tailEnd/>
          </a:ln>
        </p:spPr>
        <p:txBody>
          <a:bodyPr/>
          <a:lstStyle/>
          <a:p>
            <a:endParaRPr lang="en-US"/>
          </a:p>
        </p:txBody>
      </p:sp>
      <p:pic>
        <p:nvPicPr>
          <p:cNvPr id="47113" name="Picture 9" descr="MCj02510690000[1]"/>
          <p:cNvPicPr>
            <a:picLocks noChangeAspect="1" noChangeArrowheads="1"/>
          </p:cNvPicPr>
          <p:nvPr/>
        </p:nvPicPr>
        <p:blipFill>
          <a:blip r:embed="rId3" cstate="print"/>
          <a:srcRect/>
          <a:stretch>
            <a:fillRect/>
          </a:stretch>
        </p:blipFill>
        <p:spPr bwMode="auto">
          <a:xfrm>
            <a:off x="6934200" y="304800"/>
            <a:ext cx="1524000" cy="1130300"/>
          </a:xfrm>
          <a:prstGeom prst="rect">
            <a:avLst/>
          </a:prstGeom>
          <a:noFill/>
          <a:ln w="9525">
            <a:noFill/>
            <a:miter lim="800000"/>
            <a:headEnd/>
            <a:tailEnd/>
          </a:ln>
        </p:spPr>
      </p:pic>
      <p:sp>
        <p:nvSpPr>
          <p:cNvPr id="176138" name="Rectangle 10"/>
          <p:cNvSpPr>
            <a:spLocks noChangeArrowheads="1"/>
          </p:cNvSpPr>
          <p:nvPr/>
        </p:nvSpPr>
        <p:spPr bwMode="auto">
          <a:xfrm>
            <a:off x="4800600" y="2209800"/>
            <a:ext cx="3657600" cy="4572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176139" name="Rectangle 11"/>
          <p:cNvSpPr>
            <a:spLocks noChangeArrowheads="1"/>
          </p:cNvSpPr>
          <p:nvPr/>
        </p:nvSpPr>
        <p:spPr bwMode="auto">
          <a:xfrm>
            <a:off x="1600200" y="3733800"/>
            <a:ext cx="6858000" cy="3048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176140" name="Rectangle 12"/>
          <p:cNvSpPr>
            <a:spLocks noChangeArrowheads="1"/>
          </p:cNvSpPr>
          <p:nvPr/>
        </p:nvSpPr>
        <p:spPr bwMode="auto">
          <a:xfrm>
            <a:off x="7620000" y="1828800"/>
            <a:ext cx="838200" cy="381000"/>
          </a:xfrm>
          <a:prstGeom prst="rect">
            <a:avLst/>
          </a:prstGeom>
          <a:solidFill>
            <a:srgbClr val="FFFF00">
              <a:alpha val="36862"/>
            </a:srgbClr>
          </a:solidFill>
          <a:ln w="9525" algn="ctr">
            <a:noFill/>
            <a:miter lim="800000"/>
            <a:headEnd/>
            <a:tailEnd/>
          </a:ln>
        </p:spPr>
        <p:txBody>
          <a:bodyPr wrap="none" anchor="ctr"/>
          <a:lstStyle/>
          <a:p>
            <a:endParaRPr lang="en-US"/>
          </a:p>
        </p:txBody>
      </p:sp>
      <p:sp>
        <p:nvSpPr>
          <p:cNvPr id="176141" name="Rectangle 13"/>
          <p:cNvSpPr>
            <a:spLocks noChangeArrowheads="1"/>
          </p:cNvSpPr>
          <p:nvPr/>
        </p:nvSpPr>
        <p:spPr bwMode="auto">
          <a:xfrm>
            <a:off x="5791200" y="3352800"/>
            <a:ext cx="2667000" cy="3810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176142" name="Rectangle 14"/>
          <p:cNvSpPr>
            <a:spLocks noChangeArrowheads="1"/>
          </p:cNvSpPr>
          <p:nvPr/>
        </p:nvSpPr>
        <p:spPr bwMode="auto">
          <a:xfrm>
            <a:off x="6019800" y="4419600"/>
            <a:ext cx="2438400" cy="3810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176144" name="Rectangle 16"/>
          <p:cNvSpPr>
            <a:spLocks noChangeArrowheads="1"/>
          </p:cNvSpPr>
          <p:nvPr/>
        </p:nvSpPr>
        <p:spPr bwMode="auto">
          <a:xfrm>
            <a:off x="2438400" y="1524000"/>
            <a:ext cx="6019800" cy="381000"/>
          </a:xfrm>
          <a:prstGeom prst="rect">
            <a:avLst/>
          </a:prstGeom>
          <a:solidFill>
            <a:srgbClr val="00FF00">
              <a:alpha val="36862"/>
            </a:srgbClr>
          </a:solidFill>
          <a:ln w="9525" algn="ctr">
            <a:noFill/>
            <a:miter lim="800000"/>
            <a:headEnd/>
            <a:tailEnd/>
          </a:ln>
        </p:spPr>
        <p:txBody>
          <a:bodyPr wrap="none" anchor="ctr"/>
          <a:lstStyle/>
          <a:p>
            <a:endParaRPr lang="en-US"/>
          </a:p>
        </p:txBody>
      </p:sp>
      <p:sp>
        <p:nvSpPr>
          <p:cNvPr id="176145" name="Rectangle 17"/>
          <p:cNvSpPr>
            <a:spLocks noChangeArrowheads="1"/>
          </p:cNvSpPr>
          <p:nvPr/>
        </p:nvSpPr>
        <p:spPr bwMode="auto">
          <a:xfrm>
            <a:off x="1600200" y="2209800"/>
            <a:ext cx="3200400" cy="457200"/>
          </a:xfrm>
          <a:prstGeom prst="rect">
            <a:avLst/>
          </a:prstGeom>
          <a:solidFill>
            <a:srgbClr val="FFFF00">
              <a:alpha val="36862"/>
            </a:srgbClr>
          </a:solidFill>
          <a:ln w="9525" algn="ctr">
            <a:noFill/>
            <a:miter lim="800000"/>
            <a:headEnd/>
            <a:tailEnd/>
          </a:ln>
        </p:spPr>
        <p:txBody>
          <a:bodyPr wrap="none" anchor="ctr"/>
          <a:lstStyle/>
          <a:p>
            <a:endParaRPr lang="en-US"/>
          </a:p>
        </p:txBody>
      </p:sp>
      <p:sp>
        <p:nvSpPr>
          <p:cNvPr id="176146" name="Text Box 18"/>
          <p:cNvSpPr txBox="1">
            <a:spLocks noChangeArrowheads="1"/>
          </p:cNvSpPr>
          <p:nvPr/>
        </p:nvSpPr>
        <p:spPr bwMode="auto">
          <a:xfrm rot="-478370">
            <a:off x="1588" y="336550"/>
            <a:ext cx="4100512" cy="954088"/>
          </a:xfrm>
          <a:prstGeom prst="rect">
            <a:avLst/>
          </a:prstGeom>
          <a:solidFill>
            <a:srgbClr val="DDDDDD"/>
          </a:solidFill>
          <a:ln w="22225">
            <a:solidFill>
              <a:srgbClr val="FF0000"/>
            </a:solidFill>
            <a:miter lim="800000"/>
            <a:headEnd/>
            <a:tailEnd/>
          </a:ln>
          <a:effectLst/>
        </p:spPr>
        <p:txBody>
          <a:bodyPr>
            <a:spAutoFit/>
          </a:bodyPr>
          <a:lstStyle/>
          <a:p>
            <a:pPr>
              <a:defRPr/>
            </a:pPr>
            <a:r>
              <a:rPr lang="en-US" sz="2800" b="1" dirty="0">
                <a:effectLst>
                  <a:outerShdw blurRad="38100" dist="38100" dir="2700000" algn="tl">
                    <a:srgbClr val="FFFFFF"/>
                  </a:outerShdw>
                </a:effectLst>
              </a:rPr>
              <a:t>Great ideas and strong organization</a:t>
            </a:r>
          </a:p>
        </p:txBody>
      </p:sp>
      <p:sp>
        <p:nvSpPr>
          <p:cNvPr id="176147" name="Rectangle 19"/>
          <p:cNvSpPr>
            <a:spLocks noChangeArrowheads="1"/>
          </p:cNvSpPr>
          <p:nvPr/>
        </p:nvSpPr>
        <p:spPr bwMode="auto">
          <a:xfrm>
            <a:off x="4343400" y="4038600"/>
            <a:ext cx="4114800" cy="381000"/>
          </a:xfrm>
          <a:prstGeom prst="rect">
            <a:avLst/>
          </a:prstGeom>
          <a:solidFill>
            <a:srgbClr val="FFFF00">
              <a:alpha val="36862"/>
            </a:srgbClr>
          </a:solidFill>
          <a:ln w="9525" algn="ctr">
            <a:noFill/>
            <a:miter lim="800000"/>
            <a:headEnd/>
            <a:tailEnd/>
          </a:ln>
        </p:spPr>
        <p:txBody>
          <a:bodyPr wrap="none" anchor="ctr"/>
          <a:lstStyle/>
          <a:p>
            <a:endParaRPr lang="en-US"/>
          </a:p>
        </p:txBody>
      </p:sp>
      <p:sp>
        <p:nvSpPr>
          <p:cNvPr id="176148" name="Rectangle 20"/>
          <p:cNvSpPr>
            <a:spLocks noChangeArrowheads="1"/>
          </p:cNvSpPr>
          <p:nvPr/>
        </p:nvSpPr>
        <p:spPr bwMode="auto">
          <a:xfrm>
            <a:off x="1600200" y="1905000"/>
            <a:ext cx="6096000" cy="304800"/>
          </a:xfrm>
          <a:prstGeom prst="rect">
            <a:avLst/>
          </a:prstGeom>
          <a:solidFill>
            <a:srgbClr val="00FF00">
              <a:alpha val="36862"/>
            </a:srgbClr>
          </a:solidFill>
          <a:ln w="9525" algn="ctr">
            <a:noFill/>
            <a:miter lim="800000"/>
            <a:headEnd/>
            <a:tailEnd/>
          </a:ln>
        </p:spPr>
        <p:txBody>
          <a:bodyPr wrap="none" anchor="ctr"/>
          <a:lstStyle/>
          <a:p>
            <a:pPr algn="ctr"/>
            <a:endParaRPr lang="en-US" sz="1000" i="1"/>
          </a:p>
        </p:txBody>
      </p:sp>
      <p:sp>
        <p:nvSpPr>
          <p:cNvPr id="176149" name="Rectangle 21"/>
          <p:cNvSpPr>
            <a:spLocks noChangeArrowheads="1"/>
          </p:cNvSpPr>
          <p:nvPr/>
        </p:nvSpPr>
        <p:spPr bwMode="auto">
          <a:xfrm>
            <a:off x="1600200" y="2667000"/>
            <a:ext cx="6858000" cy="3810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176150" name="Rectangle 22"/>
          <p:cNvSpPr>
            <a:spLocks noChangeArrowheads="1"/>
          </p:cNvSpPr>
          <p:nvPr/>
        </p:nvSpPr>
        <p:spPr bwMode="auto">
          <a:xfrm>
            <a:off x="1600200" y="3048000"/>
            <a:ext cx="6858000" cy="3048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176151" name="Rectangle 23"/>
          <p:cNvSpPr>
            <a:spLocks noChangeArrowheads="1"/>
          </p:cNvSpPr>
          <p:nvPr/>
        </p:nvSpPr>
        <p:spPr bwMode="auto">
          <a:xfrm>
            <a:off x="1600200" y="3352800"/>
            <a:ext cx="4191000" cy="3810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176152" name="Rectangle 24"/>
          <p:cNvSpPr>
            <a:spLocks noChangeArrowheads="1"/>
          </p:cNvSpPr>
          <p:nvPr/>
        </p:nvSpPr>
        <p:spPr bwMode="auto">
          <a:xfrm>
            <a:off x="1600200" y="4800600"/>
            <a:ext cx="6858000" cy="3810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176153" name="Rectangle 25"/>
          <p:cNvSpPr>
            <a:spLocks noChangeArrowheads="1"/>
          </p:cNvSpPr>
          <p:nvPr/>
        </p:nvSpPr>
        <p:spPr bwMode="auto">
          <a:xfrm>
            <a:off x="1600200" y="5181600"/>
            <a:ext cx="6858000" cy="3810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176154" name="Rectangle 26"/>
          <p:cNvSpPr>
            <a:spLocks noChangeArrowheads="1"/>
          </p:cNvSpPr>
          <p:nvPr/>
        </p:nvSpPr>
        <p:spPr bwMode="auto">
          <a:xfrm>
            <a:off x="4495800" y="6248400"/>
            <a:ext cx="2971800" cy="381000"/>
          </a:xfrm>
          <a:prstGeom prst="rect">
            <a:avLst/>
          </a:prstGeom>
          <a:solidFill>
            <a:srgbClr val="00FF00">
              <a:alpha val="36862"/>
            </a:srgbClr>
          </a:solidFill>
          <a:ln w="9525" algn="ctr">
            <a:noFill/>
            <a:miter lim="800000"/>
            <a:headEnd/>
            <a:tailEnd/>
          </a:ln>
        </p:spPr>
        <p:txBody>
          <a:bodyPr wrap="none" anchor="ctr"/>
          <a:lstStyle/>
          <a:p>
            <a:endParaRPr lang="en-US"/>
          </a:p>
        </p:txBody>
      </p:sp>
      <p:sp>
        <p:nvSpPr>
          <p:cNvPr id="176155" name="Rectangle 27"/>
          <p:cNvSpPr>
            <a:spLocks noChangeArrowheads="1"/>
          </p:cNvSpPr>
          <p:nvPr/>
        </p:nvSpPr>
        <p:spPr bwMode="auto">
          <a:xfrm>
            <a:off x="1600200" y="5562600"/>
            <a:ext cx="6858000" cy="3810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176156" name="Rectangle 28"/>
          <p:cNvSpPr>
            <a:spLocks noChangeArrowheads="1"/>
          </p:cNvSpPr>
          <p:nvPr/>
        </p:nvSpPr>
        <p:spPr bwMode="auto">
          <a:xfrm>
            <a:off x="1600200" y="5943600"/>
            <a:ext cx="6858000" cy="3048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31" name="Rectangle 11"/>
          <p:cNvSpPr>
            <a:spLocks noChangeArrowheads="1"/>
          </p:cNvSpPr>
          <p:nvPr/>
        </p:nvSpPr>
        <p:spPr bwMode="auto">
          <a:xfrm>
            <a:off x="1600200" y="4038600"/>
            <a:ext cx="2743200" cy="3810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32" name="Rectangle 19"/>
          <p:cNvSpPr>
            <a:spLocks noChangeArrowheads="1"/>
          </p:cNvSpPr>
          <p:nvPr/>
        </p:nvSpPr>
        <p:spPr bwMode="auto">
          <a:xfrm>
            <a:off x="1600200" y="4419600"/>
            <a:ext cx="4419600" cy="381000"/>
          </a:xfrm>
          <a:prstGeom prst="rect">
            <a:avLst/>
          </a:prstGeom>
          <a:solidFill>
            <a:srgbClr val="FFFF00">
              <a:alpha val="36862"/>
            </a:srgbClr>
          </a:solidFill>
          <a:ln w="9525" algn="ctr">
            <a:noFill/>
            <a:miter lim="800000"/>
            <a:headEnd/>
            <a:tailEnd/>
          </a:ln>
        </p:spPr>
        <p:txBody>
          <a:bodyPr wrap="none" anchor="ctr"/>
          <a:lstStyle/>
          <a:p>
            <a:endParaRPr lang="en-US"/>
          </a:p>
        </p:txBody>
      </p:sp>
      <p:sp>
        <p:nvSpPr>
          <p:cNvPr id="33" name="Rectangle 28"/>
          <p:cNvSpPr>
            <a:spLocks noChangeArrowheads="1"/>
          </p:cNvSpPr>
          <p:nvPr/>
        </p:nvSpPr>
        <p:spPr bwMode="auto">
          <a:xfrm>
            <a:off x="1600200" y="6248400"/>
            <a:ext cx="2895600" cy="381000"/>
          </a:xfrm>
          <a:prstGeom prst="rect">
            <a:avLst/>
          </a:prstGeom>
          <a:solidFill>
            <a:srgbClr val="FF0000">
              <a:alpha val="36862"/>
            </a:srgbClr>
          </a:solidFill>
          <a:ln w="9525" algn="ctr">
            <a:noFill/>
            <a:miter lim="800000"/>
            <a:headEnd/>
            <a:tailEnd/>
          </a:ln>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176144"/>
                                        </p:tgtEl>
                                        <p:attrNameLst>
                                          <p:attrName>style.visibility</p:attrName>
                                        </p:attrNameLst>
                                      </p:cBhvr>
                                      <p:to>
                                        <p:strVal val="visible"/>
                                      </p:to>
                                    </p:set>
                                    <p:anim calcmode="lin" valueType="num">
                                      <p:cBhvr>
                                        <p:cTn id="7" dur="500" decel="50000" fill="hold">
                                          <p:stCondLst>
                                            <p:cond delay="0"/>
                                          </p:stCondLst>
                                        </p:cTn>
                                        <p:tgtEl>
                                          <p:spTgt spid="17614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7614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76144"/>
                                        </p:tgtEl>
                                        <p:attrNameLst>
                                          <p:attrName>ppt_w</p:attrName>
                                        </p:attrNameLst>
                                      </p:cBhvr>
                                      <p:tavLst>
                                        <p:tav tm="0">
                                          <p:val>
                                            <p:strVal val="#ppt_w*.05"/>
                                          </p:val>
                                        </p:tav>
                                        <p:tav tm="100000">
                                          <p:val>
                                            <p:strVal val="#ppt_w"/>
                                          </p:val>
                                        </p:tav>
                                      </p:tavLst>
                                    </p:anim>
                                    <p:anim calcmode="lin" valueType="num">
                                      <p:cBhvr>
                                        <p:cTn id="10" dur="1000" fill="hold"/>
                                        <p:tgtEl>
                                          <p:spTgt spid="17614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7614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7614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7614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76144"/>
                                        </p:tgtEl>
                                      </p:cBhvr>
                                    </p:animEffect>
                                  </p:childTnLst>
                                </p:cTn>
                              </p:par>
                              <p:par>
                                <p:cTn id="15" presetID="25" presetClass="entr" presetSubtype="0" fill="hold" grpId="0" nodeType="withEffect">
                                  <p:stCondLst>
                                    <p:cond delay="0"/>
                                  </p:stCondLst>
                                  <p:childTnLst>
                                    <p:set>
                                      <p:cBhvr>
                                        <p:cTn id="16" dur="1" fill="hold">
                                          <p:stCondLst>
                                            <p:cond delay="0"/>
                                          </p:stCondLst>
                                        </p:cTn>
                                        <p:tgtEl>
                                          <p:spTgt spid="176148"/>
                                        </p:tgtEl>
                                        <p:attrNameLst>
                                          <p:attrName>style.visibility</p:attrName>
                                        </p:attrNameLst>
                                      </p:cBhvr>
                                      <p:to>
                                        <p:strVal val="visible"/>
                                      </p:to>
                                    </p:set>
                                    <p:anim calcmode="lin" valueType="num">
                                      <p:cBhvr>
                                        <p:cTn id="17" dur="500" decel="50000" fill="hold">
                                          <p:stCondLst>
                                            <p:cond delay="0"/>
                                          </p:stCondLst>
                                        </p:cTn>
                                        <p:tgtEl>
                                          <p:spTgt spid="176148"/>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176148"/>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176148"/>
                                        </p:tgtEl>
                                        <p:attrNameLst>
                                          <p:attrName>ppt_w</p:attrName>
                                        </p:attrNameLst>
                                      </p:cBhvr>
                                      <p:tavLst>
                                        <p:tav tm="0">
                                          <p:val>
                                            <p:strVal val="#ppt_w*.05"/>
                                          </p:val>
                                        </p:tav>
                                        <p:tav tm="100000">
                                          <p:val>
                                            <p:strVal val="#ppt_w"/>
                                          </p:val>
                                        </p:tav>
                                      </p:tavLst>
                                    </p:anim>
                                    <p:anim calcmode="lin" valueType="num">
                                      <p:cBhvr>
                                        <p:cTn id="20" dur="1000" fill="hold"/>
                                        <p:tgtEl>
                                          <p:spTgt spid="176148"/>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176148"/>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176148"/>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176148"/>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176148"/>
                                        </p:tgtEl>
                                      </p:cBhvr>
                                    </p:animEffect>
                                  </p:childTnLst>
                                </p:cTn>
                              </p:par>
                            </p:childTnLst>
                          </p:cTn>
                        </p:par>
                      </p:childTnLst>
                    </p:cTn>
                  </p:par>
                  <p:par>
                    <p:cTn id="25" fill="hold">
                      <p:stCondLst>
                        <p:cond delay="indefinite"/>
                      </p:stCondLst>
                      <p:childTnLst>
                        <p:par>
                          <p:cTn id="26" fill="hold">
                            <p:stCondLst>
                              <p:cond delay="0"/>
                            </p:stCondLst>
                            <p:childTnLst>
                              <p:par>
                                <p:cTn id="27" presetID="25" presetClass="entr" presetSubtype="0" fill="hold" grpId="0" nodeType="clickEffect">
                                  <p:stCondLst>
                                    <p:cond delay="0"/>
                                  </p:stCondLst>
                                  <p:childTnLst>
                                    <p:set>
                                      <p:cBhvr>
                                        <p:cTn id="28" dur="1" fill="hold">
                                          <p:stCondLst>
                                            <p:cond delay="0"/>
                                          </p:stCondLst>
                                        </p:cTn>
                                        <p:tgtEl>
                                          <p:spTgt spid="176140"/>
                                        </p:tgtEl>
                                        <p:attrNameLst>
                                          <p:attrName>style.visibility</p:attrName>
                                        </p:attrNameLst>
                                      </p:cBhvr>
                                      <p:to>
                                        <p:strVal val="visible"/>
                                      </p:to>
                                    </p:set>
                                    <p:anim calcmode="lin" valueType="num">
                                      <p:cBhvr>
                                        <p:cTn id="29" dur="500" decel="50000" fill="hold">
                                          <p:stCondLst>
                                            <p:cond delay="0"/>
                                          </p:stCondLst>
                                        </p:cTn>
                                        <p:tgtEl>
                                          <p:spTgt spid="176140"/>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176140"/>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176140"/>
                                        </p:tgtEl>
                                        <p:attrNameLst>
                                          <p:attrName>ppt_w</p:attrName>
                                        </p:attrNameLst>
                                      </p:cBhvr>
                                      <p:tavLst>
                                        <p:tav tm="0">
                                          <p:val>
                                            <p:strVal val="#ppt_w*.05"/>
                                          </p:val>
                                        </p:tav>
                                        <p:tav tm="100000">
                                          <p:val>
                                            <p:strVal val="#ppt_w"/>
                                          </p:val>
                                        </p:tav>
                                      </p:tavLst>
                                    </p:anim>
                                    <p:anim calcmode="lin" valueType="num">
                                      <p:cBhvr>
                                        <p:cTn id="32" dur="1000" fill="hold"/>
                                        <p:tgtEl>
                                          <p:spTgt spid="176140"/>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176140"/>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176140"/>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176140"/>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176140"/>
                                        </p:tgtEl>
                                      </p:cBhvr>
                                    </p:animEffect>
                                  </p:childTnLst>
                                </p:cTn>
                              </p:par>
                              <p:par>
                                <p:cTn id="37" presetID="25" presetClass="entr" presetSubtype="0" fill="hold" grpId="0" nodeType="withEffect">
                                  <p:stCondLst>
                                    <p:cond delay="0"/>
                                  </p:stCondLst>
                                  <p:childTnLst>
                                    <p:set>
                                      <p:cBhvr>
                                        <p:cTn id="38" dur="1" fill="hold">
                                          <p:stCondLst>
                                            <p:cond delay="0"/>
                                          </p:stCondLst>
                                        </p:cTn>
                                        <p:tgtEl>
                                          <p:spTgt spid="176145"/>
                                        </p:tgtEl>
                                        <p:attrNameLst>
                                          <p:attrName>style.visibility</p:attrName>
                                        </p:attrNameLst>
                                      </p:cBhvr>
                                      <p:to>
                                        <p:strVal val="visible"/>
                                      </p:to>
                                    </p:set>
                                    <p:anim calcmode="lin" valueType="num">
                                      <p:cBhvr>
                                        <p:cTn id="39" dur="500" decel="50000" fill="hold">
                                          <p:stCondLst>
                                            <p:cond delay="0"/>
                                          </p:stCondLst>
                                        </p:cTn>
                                        <p:tgtEl>
                                          <p:spTgt spid="176145"/>
                                        </p:tgtEl>
                                        <p:attrNameLst>
                                          <p:attrName>style.rotation</p:attrName>
                                        </p:attrNameLst>
                                      </p:cBhvr>
                                      <p:tavLst>
                                        <p:tav tm="0">
                                          <p:val>
                                            <p:fltVal val="-90"/>
                                          </p:val>
                                        </p:tav>
                                        <p:tav tm="100000">
                                          <p:val>
                                            <p:fltVal val="0"/>
                                          </p:val>
                                        </p:tav>
                                      </p:tavLst>
                                    </p:anim>
                                    <p:anim calcmode="lin" valueType="num">
                                      <p:cBhvr>
                                        <p:cTn id="40" dur="500" decel="50000" fill="hold">
                                          <p:stCondLst>
                                            <p:cond delay="0"/>
                                          </p:stCondLst>
                                        </p:cTn>
                                        <p:tgtEl>
                                          <p:spTgt spid="176145"/>
                                        </p:tgtEl>
                                        <p:attrNameLst>
                                          <p:attrName>ppt_w</p:attrName>
                                        </p:attrNameLst>
                                      </p:cBhvr>
                                      <p:tavLst>
                                        <p:tav tm="0">
                                          <p:val>
                                            <p:strVal val="#ppt_w"/>
                                          </p:val>
                                        </p:tav>
                                        <p:tav tm="100000">
                                          <p:val>
                                            <p:strVal val="#ppt_w*.05"/>
                                          </p:val>
                                        </p:tav>
                                      </p:tavLst>
                                    </p:anim>
                                    <p:anim calcmode="lin" valueType="num">
                                      <p:cBhvr>
                                        <p:cTn id="41" dur="500" accel="50000" fill="hold">
                                          <p:stCondLst>
                                            <p:cond delay="500"/>
                                          </p:stCondLst>
                                        </p:cTn>
                                        <p:tgtEl>
                                          <p:spTgt spid="176145"/>
                                        </p:tgtEl>
                                        <p:attrNameLst>
                                          <p:attrName>ppt_w</p:attrName>
                                        </p:attrNameLst>
                                      </p:cBhvr>
                                      <p:tavLst>
                                        <p:tav tm="0">
                                          <p:val>
                                            <p:strVal val="#ppt_w*.05"/>
                                          </p:val>
                                        </p:tav>
                                        <p:tav tm="100000">
                                          <p:val>
                                            <p:strVal val="#ppt_w"/>
                                          </p:val>
                                        </p:tav>
                                      </p:tavLst>
                                    </p:anim>
                                    <p:anim calcmode="lin" valueType="num">
                                      <p:cBhvr>
                                        <p:cTn id="42" dur="1000" fill="hold"/>
                                        <p:tgtEl>
                                          <p:spTgt spid="176145"/>
                                        </p:tgtEl>
                                        <p:attrNameLst>
                                          <p:attrName>ppt_h</p:attrName>
                                        </p:attrNameLst>
                                      </p:cBhvr>
                                      <p:tavLst>
                                        <p:tav tm="0">
                                          <p:val>
                                            <p:strVal val="#ppt_h"/>
                                          </p:val>
                                        </p:tav>
                                        <p:tav tm="100000">
                                          <p:val>
                                            <p:strVal val="#ppt_h"/>
                                          </p:val>
                                        </p:tav>
                                      </p:tavLst>
                                    </p:anim>
                                    <p:anim calcmode="lin" valueType="num">
                                      <p:cBhvr>
                                        <p:cTn id="43" dur="500" decel="50000" fill="hold">
                                          <p:stCondLst>
                                            <p:cond delay="0"/>
                                          </p:stCondLst>
                                        </p:cTn>
                                        <p:tgtEl>
                                          <p:spTgt spid="176145"/>
                                        </p:tgtEl>
                                        <p:attrNameLst>
                                          <p:attrName>ppt_x</p:attrName>
                                        </p:attrNameLst>
                                      </p:cBhvr>
                                      <p:tavLst>
                                        <p:tav tm="0">
                                          <p:val>
                                            <p:strVal val="#ppt_x+.4"/>
                                          </p:val>
                                        </p:tav>
                                        <p:tav tm="100000">
                                          <p:val>
                                            <p:strVal val="#ppt_x"/>
                                          </p:val>
                                        </p:tav>
                                      </p:tavLst>
                                    </p:anim>
                                    <p:anim calcmode="lin" valueType="num">
                                      <p:cBhvr>
                                        <p:cTn id="44" dur="500" decel="50000" fill="hold">
                                          <p:stCondLst>
                                            <p:cond delay="0"/>
                                          </p:stCondLst>
                                        </p:cTn>
                                        <p:tgtEl>
                                          <p:spTgt spid="176145"/>
                                        </p:tgtEl>
                                        <p:attrNameLst>
                                          <p:attrName>ppt_y</p:attrName>
                                        </p:attrNameLst>
                                      </p:cBhvr>
                                      <p:tavLst>
                                        <p:tav tm="0">
                                          <p:val>
                                            <p:strVal val="#ppt_y-.2"/>
                                          </p:val>
                                        </p:tav>
                                        <p:tav tm="100000">
                                          <p:val>
                                            <p:strVal val="#ppt_y+.1"/>
                                          </p:val>
                                        </p:tav>
                                      </p:tavLst>
                                    </p:anim>
                                    <p:anim calcmode="lin" valueType="num">
                                      <p:cBhvr>
                                        <p:cTn id="45" dur="500" accel="50000" fill="hold">
                                          <p:stCondLst>
                                            <p:cond delay="500"/>
                                          </p:stCondLst>
                                        </p:cTn>
                                        <p:tgtEl>
                                          <p:spTgt spid="176145"/>
                                        </p:tgtEl>
                                        <p:attrNameLst>
                                          <p:attrName>ppt_y</p:attrName>
                                        </p:attrNameLst>
                                      </p:cBhvr>
                                      <p:tavLst>
                                        <p:tav tm="0">
                                          <p:val>
                                            <p:strVal val="#ppt_y+.1"/>
                                          </p:val>
                                        </p:tav>
                                        <p:tav tm="100000">
                                          <p:val>
                                            <p:strVal val="#ppt_y"/>
                                          </p:val>
                                        </p:tav>
                                      </p:tavLst>
                                    </p:anim>
                                    <p:animEffect transition="in" filter="fade">
                                      <p:cBhvr>
                                        <p:cTn id="46" dur="1000" decel="50000">
                                          <p:stCondLst>
                                            <p:cond delay="0"/>
                                          </p:stCondLst>
                                        </p:cTn>
                                        <p:tgtEl>
                                          <p:spTgt spid="176145"/>
                                        </p:tgtEl>
                                      </p:cBhvr>
                                    </p:animEffect>
                                  </p:childTnLst>
                                </p:cTn>
                              </p:par>
                              <p:par>
                                <p:cTn id="47" presetID="25" presetClass="entr" presetSubtype="0" fill="hold" grpId="0" nodeType="withEffect">
                                  <p:stCondLst>
                                    <p:cond delay="0"/>
                                  </p:stCondLst>
                                  <p:childTnLst>
                                    <p:set>
                                      <p:cBhvr>
                                        <p:cTn id="48" dur="1" fill="hold">
                                          <p:stCondLst>
                                            <p:cond delay="0"/>
                                          </p:stCondLst>
                                        </p:cTn>
                                        <p:tgtEl>
                                          <p:spTgt spid="176147"/>
                                        </p:tgtEl>
                                        <p:attrNameLst>
                                          <p:attrName>style.visibility</p:attrName>
                                        </p:attrNameLst>
                                      </p:cBhvr>
                                      <p:to>
                                        <p:strVal val="visible"/>
                                      </p:to>
                                    </p:set>
                                    <p:anim calcmode="lin" valueType="num">
                                      <p:cBhvr>
                                        <p:cTn id="49" dur="500" decel="50000" fill="hold">
                                          <p:stCondLst>
                                            <p:cond delay="0"/>
                                          </p:stCondLst>
                                        </p:cTn>
                                        <p:tgtEl>
                                          <p:spTgt spid="176147"/>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176147"/>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176147"/>
                                        </p:tgtEl>
                                        <p:attrNameLst>
                                          <p:attrName>ppt_w</p:attrName>
                                        </p:attrNameLst>
                                      </p:cBhvr>
                                      <p:tavLst>
                                        <p:tav tm="0">
                                          <p:val>
                                            <p:strVal val="#ppt_w*.05"/>
                                          </p:val>
                                        </p:tav>
                                        <p:tav tm="100000">
                                          <p:val>
                                            <p:strVal val="#ppt_w"/>
                                          </p:val>
                                        </p:tav>
                                      </p:tavLst>
                                    </p:anim>
                                    <p:anim calcmode="lin" valueType="num">
                                      <p:cBhvr>
                                        <p:cTn id="52" dur="1000" fill="hold"/>
                                        <p:tgtEl>
                                          <p:spTgt spid="176147"/>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176147"/>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176147"/>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176147"/>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176147"/>
                                        </p:tgtEl>
                                      </p:cBhvr>
                                    </p:animEffect>
                                  </p:childTnLst>
                                </p:cTn>
                              </p:par>
                            </p:childTnLst>
                          </p:cTn>
                        </p:par>
                      </p:childTnLst>
                    </p:cTn>
                  </p:par>
                  <p:par>
                    <p:cTn id="57" fill="hold">
                      <p:stCondLst>
                        <p:cond delay="indefinite"/>
                      </p:stCondLst>
                      <p:childTnLst>
                        <p:par>
                          <p:cTn id="58" fill="hold">
                            <p:stCondLst>
                              <p:cond delay="0"/>
                            </p:stCondLst>
                            <p:childTnLst>
                              <p:par>
                                <p:cTn id="59" presetID="25" presetClass="entr" presetSubtype="0" fill="hold" grpId="0" nodeType="clickEffect">
                                  <p:stCondLst>
                                    <p:cond delay="0"/>
                                  </p:stCondLst>
                                  <p:childTnLst>
                                    <p:set>
                                      <p:cBhvr>
                                        <p:cTn id="60" dur="1" fill="hold">
                                          <p:stCondLst>
                                            <p:cond delay="0"/>
                                          </p:stCondLst>
                                        </p:cTn>
                                        <p:tgtEl>
                                          <p:spTgt spid="176138"/>
                                        </p:tgtEl>
                                        <p:attrNameLst>
                                          <p:attrName>style.visibility</p:attrName>
                                        </p:attrNameLst>
                                      </p:cBhvr>
                                      <p:to>
                                        <p:strVal val="visible"/>
                                      </p:to>
                                    </p:set>
                                    <p:anim calcmode="lin" valueType="num">
                                      <p:cBhvr>
                                        <p:cTn id="61" dur="500" decel="50000" fill="hold">
                                          <p:stCondLst>
                                            <p:cond delay="0"/>
                                          </p:stCondLst>
                                        </p:cTn>
                                        <p:tgtEl>
                                          <p:spTgt spid="176138"/>
                                        </p:tgtEl>
                                        <p:attrNameLst>
                                          <p:attrName>style.rotation</p:attrName>
                                        </p:attrNameLst>
                                      </p:cBhvr>
                                      <p:tavLst>
                                        <p:tav tm="0">
                                          <p:val>
                                            <p:fltVal val="-90"/>
                                          </p:val>
                                        </p:tav>
                                        <p:tav tm="100000">
                                          <p:val>
                                            <p:fltVal val="0"/>
                                          </p:val>
                                        </p:tav>
                                      </p:tavLst>
                                    </p:anim>
                                    <p:anim calcmode="lin" valueType="num">
                                      <p:cBhvr>
                                        <p:cTn id="62" dur="500" decel="50000" fill="hold">
                                          <p:stCondLst>
                                            <p:cond delay="0"/>
                                          </p:stCondLst>
                                        </p:cTn>
                                        <p:tgtEl>
                                          <p:spTgt spid="176138"/>
                                        </p:tgtEl>
                                        <p:attrNameLst>
                                          <p:attrName>ppt_w</p:attrName>
                                        </p:attrNameLst>
                                      </p:cBhvr>
                                      <p:tavLst>
                                        <p:tav tm="0">
                                          <p:val>
                                            <p:strVal val="#ppt_w"/>
                                          </p:val>
                                        </p:tav>
                                        <p:tav tm="100000">
                                          <p:val>
                                            <p:strVal val="#ppt_w*.05"/>
                                          </p:val>
                                        </p:tav>
                                      </p:tavLst>
                                    </p:anim>
                                    <p:anim calcmode="lin" valueType="num">
                                      <p:cBhvr>
                                        <p:cTn id="63" dur="500" accel="50000" fill="hold">
                                          <p:stCondLst>
                                            <p:cond delay="500"/>
                                          </p:stCondLst>
                                        </p:cTn>
                                        <p:tgtEl>
                                          <p:spTgt spid="176138"/>
                                        </p:tgtEl>
                                        <p:attrNameLst>
                                          <p:attrName>ppt_w</p:attrName>
                                        </p:attrNameLst>
                                      </p:cBhvr>
                                      <p:tavLst>
                                        <p:tav tm="0">
                                          <p:val>
                                            <p:strVal val="#ppt_w*.05"/>
                                          </p:val>
                                        </p:tav>
                                        <p:tav tm="100000">
                                          <p:val>
                                            <p:strVal val="#ppt_w"/>
                                          </p:val>
                                        </p:tav>
                                      </p:tavLst>
                                    </p:anim>
                                    <p:anim calcmode="lin" valueType="num">
                                      <p:cBhvr>
                                        <p:cTn id="64" dur="1000" fill="hold"/>
                                        <p:tgtEl>
                                          <p:spTgt spid="176138"/>
                                        </p:tgtEl>
                                        <p:attrNameLst>
                                          <p:attrName>ppt_h</p:attrName>
                                        </p:attrNameLst>
                                      </p:cBhvr>
                                      <p:tavLst>
                                        <p:tav tm="0">
                                          <p:val>
                                            <p:strVal val="#ppt_h"/>
                                          </p:val>
                                        </p:tav>
                                        <p:tav tm="100000">
                                          <p:val>
                                            <p:strVal val="#ppt_h"/>
                                          </p:val>
                                        </p:tav>
                                      </p:tavLst>
                                    </p:anim>
                                    <p:anim calcmode="lin" valueType="num">
                                      <p:cBhvr>
                                        <p:cTn id="65" dur="500" decel="50000" fill="hold">
                                          <p:stCondLst>
                                            <p:cond delay="0"/>
                                          </p:stCondLst>
                                        </p:cTn>
                                        <p:tgtEl>
                                          <p:spTgt spid="176138"/>
                                        </p:tgtEl>
                                        <p:attrNameLst>
                                          <p:attrName>ppt_x</p:attrName>
                                        </p:attrNameLst>
                                      </p:cBhvr>
                                      <p:tavLst>
                                        <p:tav tm="0">
                                          <p:val>
                                            <p:strVal val="#ppt_x+.4"/>
                                          </p:val>
                                        </p:tav>
                                        <p:tav tm="100000">
                                          <p:val>
                                            <p:strVal val="#ppt_x"/>
                                          </p:val>
                                        </p:tav>
                                      </p:tavLst>
                                    </p:anim>
                                    <p:anim calcmode="lin" valueType="num">
                                      <p:cBhvr>
                                        <p:cTn id="66" dur="500" decel="50000" fill="hold">
                                          <p:stCondLst>
                                            <p:cond delay="0"/>
                                          </p:stCondLst>
                                        </p:cTn>
                                        <p:tgtEl>
                                          <p:spTgt spid="176138"/>
                                        </p:tgtEl>
                                        <p:attrNameLst>
                                          <p:attrName>ppt_y</p:attrName>
                                        </p:attrNameLst>
                                      </p:cBhvr>
                                      <p:tavLst>
                                        <p:tav tm="0">
                                          <p:val>
                                            <p:strVal val="#ppt_y-.2"/>
                                          </p:val>
                                        </p:tav>
                                        <p:tav tm="100000">
                                          <p:val>
                                            <p:strVal val="#ppt_y+.1"/>
                                          </p:val>
                                        </p:tav>
                                      </p:tavLst>
                                    </p:anim>
                                    <p:anim calcmode="lin" valueType="num">
                                      <p:cBhvr>
                                        <p:cTn id="67" dur="500" accel="50000" fill="hold">
                                          <p:stCondLst>
                                            <p:cond delay="500"/>
                                          </p:stCondLst>
                                        </p:cTn>
                                        <p:tgtEl>
                                          <p:spTgt spid="176138"/>
                                        </p:tgtEl>
                                        <p:attrNameLst>
                                          <p:attrName>ppt_y</p:attrName>
                                        </p:attrNameLst>
                                      </p:cBhvr>
                                      <p:tavLst>
                                        <p:tav tm="0">
                                          <p:val>
                                            <p:strVal val="#ppt_y+.1"/>
                                          </p:val>
                                        </p:tav>
                                        <p:tav tm="100000">
                                          <p:val>
                                            <p:strVal val="#ppt_y"/>
                                          </p:val>
                                        </p:tav>
                                      </p:tavLst>
                                    </p:anim>
                                    <p:animEffect transition="in" filter="fade">
                                      <p:cBhvr>
                                        <p:cTn id="68" dur="1000" decel="50000">
                                          <p:stCondLst>
                                            <p:cond delay="0"/>
                                          </p:stCondLst>
                                        </p:cTn>
                                        <p:tgtEl>
                                          <p:spTgt spid="176138"/>
                                        </p:tgtEl>
                                      </p:cBhvr>
                                    </p:animEffect>
                                  </p:childTnLst>
                                </p:cTn>
                              </p:par>
                              <p:par>
                                <p:cTn id="69" presetID="25" presetClass="entr" presetSubtype="0" fill="hold" grpId="0" nodeType="withEffect">
                                  <p:stCondLst>
                                    <p:cond delay="0"/>
                                  </p:stCondLst>
                                  <p:childTnLst>
                                    <p:set>
                                      <p:cBhvr>
                                        <p:cTn id="70" dur="1" fill="hold">
                                          <p:stCondLst>
                                            <p:cond delay="0"/>
                                          </p:stCondLst>
                                        </p:cTn>
                                        <p:tgtEl>
                                          <p:spTgt spid="176149"/>
                                        </p:tgtEl>
                                        <p:attrNameLst>
                                          <p:attrName>style.visibility</p:attrName>
                                        </p:attrNameLst>
                                      </p:cBhvr>
                                      <p:to>
                                        <p:strVal val="visible"/>
                                      </p:to>
                                    </p:set>
                                    <p:anim calcmode="lin" valueType="num">
                                      <p:cBhvr>
                                        <p:cTn id="71" dur="500" decel="50000" fill="hold">
                                          <p:stCondLst>
                                            <p:cond delay="0"/>
                                          </p:stCondLst>
                                        </p:cTn>
                                        <p:tgtEl>
                                          <p:spTgt spid="176149"/>
                                        </p:tgtEl>
                                        <p:attrNameLst>
                                          <p:attrName>style.rotation</p:attrName>
                                        </p:attrNameLst>
                                      </p:cBhvr>
                                      <p:tavLst>
                                        <p:tav tm="0">
                                          <p:val>
                                            <p:fltVal val="-90"/>
                                          </p:val>
                                        </p:tav>
                                        <p:tav tm="100000">
                                          <p:val>
                                            <p:fltVal val="0"/>
                                          </p:val>
                                        </p:tav>
                                      </p:tavLst>
                                    </p:anim>
                                    <p:anim calcmode="lin" valueType="num">
                                      <p:cBhvr>
                                        <p:cTn id="72" dur="500" decel="50000" fill="hold">
                                          <p:stCondLst>
                                            <p:cond delay="0"/>
                                          </p:stCondLst>
                                        </p:cTn>
                                        <p:tgtEl>
                                          <p:spTgt spid="176149"/>
                                        </p:tgtEl>
                                        <p:attrNameLst>
                                          <p:attrName>ppt_w</p:attrName>
                                        </p:attrNameLst>
                                      </p:cBhvr>
                                      <p:tavLst>
                                        <p:tav tm="0">
                                          <p:val>
                                            <p:strVal val="#ppt_w"/>
                                          </p:val>
                                        </p:tav>
                                        <p:tav tm="100000">
                                          <p:val>
                                            <p:strVal val="#ppt_w*.05"/>
                                          </p:val>
                                        </p:tav>
                                      </p:tavLst>
                                    </p:anim>
                                    <p:anim calcmode="lin" valueType="num">
                                      <p:cBhvr>
                                        <p:cTn id="73" dur="500" accel="50000" fill="hold">
                                          <p:stCondLst>
                                            <p:cond delay="500"/>
                                          </p:stCondLst>
                                        </p:cTn>
                                        <p:tgtEl>
                                          <p:spTgt spid="176149"/>
                                        </p:tgtEl>
                                        <p:attrNameLst>
                                          <p:attrName>ppt_w</p:attrName>
                                        </p:attrNameLst>
                                      </p:cBhvr>
                                      <p:tavLst>
                                        <p:tav tm="0">
                                          <p:val>
                                            <p:strVal val="#ppt_w*.05"/>
                                          </p:val>
                                        </p:tav>
                                        <p:tav tm="100000">
                                          <p:val>
                                            <p:strVal val="#ppt_w"/>
                                          </p:val>
                                        </p:tav>
                                      </p:tavLst>
                                    </p:anim>
                                    <p:anim calcmode="lin" valueType="num">
                                      <p:cBhvr>
                                        <p:cTn id="74" dur="1000" fill="hold"/>
                                        <p:tgtEl>
                                          <p:spTgt spid="176149"/>
                                        </p:tgtEl>
                                        <p:attrNameLst>
                                          <p:attrName>ppt_h</p:attrName>
                                        </p:attrNameLst>
                                      </p:cBhvr>
                                      <p:tavLst>
                                        <p:tav tm="0">
                                          <p:val>
                                            <p:strVal val="#ppt_h"/>
                                          </p:val>
                                        </p:tav>
                                        <p:tav tm="100000">
                                          <p:val>
                                            <p:strVal val="#ppt_h"/>
                                          </p:val>
                                        </p:tav>
                                      </p:tavLst>
                                    </p:anim>
                                    <p:anim calcmode="lin" valueType="num">
                                      <p:cBhvr>
                                        <p:cTn id="75" dur="500" decel="50000" fill="hold">
                                          <p:stCondLst>
                                            <p:cond delay="0"/>
                                          </p:stCondLst>
                                        </p:cTn>
                                        <p:tgtEl>
                                          <p:spTgt spid="176149"/>
                                        </p:tgtEl>
                                        <p:attrNameLst>
                                          <p:attrName>ppt_x</p:attrName>
                                        </p:attrNameLst>
                                      </p:cBhvr>
                                      <p:tavLst>
                                        <p:tav tm="0">
                                          <p:val>
                                            <p:strVal val="#ppt_x+.4"/>
                                          </p:val>
                                        </p:tav>
                                        <p:tav tm="100000">
                                          <p:val>
                                            <p:strVal val="#ppt_x"/>
                                          </p:val>
                                        </p:tav>
                                      </p:tavLst>
                                    </p:anim>
                                    <p:anim calcmode="lin" valueType="num">
                                      <p:cBhvr>
                                        <p:cTn id="76" dur="500" decel="50000" fill="hold">
                                          <p:stCondLst>
                                            <p:cond delay="0"/>
                                          </p:stCondLst>
                                        </p:cTn>
                                        <p:tgtEl>
                                          <p:spTgt spid="176149"/>
                                        </p:tgtEl>
                                        <p:attrNameLst>
                                          <p:attrName>ppt_y</p:attrName>
                                        </p:attrNameLst>
                                      </p:cBhvr>
                                      <p:tavLst>
                                        <p:tav tm="0">
                                          <p:val>
                                            <p:strVal val="#ppt_y-.2"/>
                                          </p:val>
                                        </p:tav>
                                        <p:tav tm="100000">
                                          <p:val>
                                            <p:strVal val="#ppt_y+.1"/>
                                          </p:val>
                                        </p:tav>
                                      </p:tavLst>
                                    </p:anim>
                                    <p:anim calcmode="lin" valueType="num">
                                      <p:cBhvr>
                                        <p:cTn id="77" dur="500" accel="50000" fill="hold">
                                          <p:stCondLst>
                                            <p:cond delay="500"/>
                                          </p:stCondLst>
                                        </p:cTn>
                                        <p:tgtEl>
                                          <p:spTgt spid="176149"/>
                                        </p:tgtEl>
                                        <p:attrNameLst>
                                          <p:attrName>ppt_y</p:attrName>
                                        </p:attrNameLst>
                                      </p:cBhvr>
                                      <p:tavLst>
                                        <p:tav tm="0">
                                          <p:val>
                                            <p:strVal val="#ppt_y+.1"/>
                                          </p:val>
                                        </p:tav>
                                        <p:tav tm="100000">
                                          <p:val>
                                            <p:strVal val="#ppt_y"/>
                                          </p:val>
                                        </p:tav>
                                      </p:tavLst>
                                    </p:anim>
                                    <p:animEffect transition="in" filter="fade">
                                      <p:cBhvr>
                                        <p:cTn id="78" dur="1000" decel="50000">
                                          <p:stCondLst>
                                            <p:cond delay="0"/>
                                          </p:stCondLst>
                                        </p:cTn>
                                        <p:tgtEl>
                                          <p:spTgt spid="176149"/>
                                        </p:tgtEl>
                                      </p:cBhvr>
                                    </p:animEffect>
                                  </p:childTnLst>
                                </p:cTn>
                              </p:par>
                              <p:par>
                                <p:cTn id="79" presetID="25" presetClass="entr" presetSubtype="0" fill="hold" grpId="0" nodeType="withEffect">
                                  <p:stCondLst>
                                    <p:cond delay="0"/>
                                  </p:stCondLst>
                                  <p:childTnLst>
                                    <p:set>
                                      <p:cBhvr>
                                        <p:cTn id="80" dur="1" fill="hold">
                                          <p:stCondLst>
                                            <p:cond delay="0"/>
                                          </p:stCondLst>
                                        </p:cTn>
                                        <p:tgtEl>
                                          <p:spTgt spid="176150"/>
                                        </p:tgtEl>
                                        <p:attrNameLst>
                                          <p:attrName>style.visibility</p:attrName>
                                        </p:attrNameLst>
                                      </p:cBhvr>
                                      <p:to>
                                        <p:strVal val="visible"/>
                                      </p:to>
                                    </p:set>
                                    <p:anim calcmode="lin" valueType="num">
                                      <p:cBhvr>
                                        <p:cTn id="81" dur="500" decel="50000" fill="hold">
                                          <p:stCondLst>
                                            <p:cond delay="0"/>
                                          </p:stCondLst>
                                        </p:cTn>
                                        <p:tgtEl>
                                          <p:spTgt spid="176150"/>
                                        </p:tgtEl>
                                        <p:attrNameLst>
                                          <p:attrName>style.rotation</p:attrName>
                                        </p:attrNameLst>
                                      </p:cBhvr>
                                      <p:tavLst>
                                        <p:tav tm="0">
                                          <p:val>
                                            <p:fltVal val="-90"/>
                                          </p:val>
                                        </p:tav>
                                        <p:tav tm="100000">
                                          <p:val>
                                            <p:fltVal val="0"/>
                                          </p:val>
                                        </p:tav>
                                      </p:tavLst>
                                    </p:anim>
                                    <p:anim calcmode="lin" valueType="num">
                                      <p:cBhvr>
                                        <p:cTn id="82" dur="500" decel="50000" fill="hold">
                                          <p:stCondLst>
                                            <p:cond delay="0"/>
                                          </p:stCondLst>
                                        </p:cTn>
                                        <p:tgtEl>
                                          <p:spTgt spid="176150"/>
                                        </p:tgtEl>
                                        <p:attrNameLst>
                                          <p:attrName>ppt_w</p:attrName>
                                        </p:attrNameLst>
                                      </p:cBhvr>
                                      <p:tavLst>
                                        <p:tav tm="0">
                                          <p:val>
                                            <p:strVal val="#ppt_w"/>
                                          </p:val>
                                        </p:tav>
                                        <p:tav tm="100000">
                                          <p:val>
                                            <p:strVal val="#ppt_w*.05"/>
                                          </p:val>
                                        </p:tav>
                                      </p:tavLst>
                                    </p:anim>
                                    <p:anim calcmode="lin" valueType="num">
                                      <p:cBhvr>
                                        <p:cTn id="83" dur="500" accel="50000" fill="hold">
                                          <p:stCondLst>
                                            <p:cond delay="500"/>
                                          </p:stCondLst>
                                        </p:cTn>
                                        <p:tgtEl>
                                          <p:spTgt spid="176150"/>
                                        </p:tgtEl>
                                        <p:attrNameLst>
                                          <p:attrName>ppt_w</p:attrName>
                                        </p:attrNameLst>
                                      </p:cBhvr>
                                      <p:tavLst>
                                        <p:tav tm="0">
                                          <p:val>
                                            <p:strVal val="#ppt_w*.05"/>
                                          </p:val>
                                        </p:tav>
                                        <p:tav tm="100000">
                                          <p:val>
                                            <p:strVal val="#ppt_w"/>
                                          </p:val>
                                        </p:tav>
                                      </p:tavLst>
                                    </p:anim>
                                    <p:anim calcmode="lin" valueType="num">
                                      <p:cBhvr>
                                        <p:cTn id="84" dur="1000" fill="hold"/>
                                        <p:tgtEl>
                                          <p:spTgt spid="176150"/>
                                        </p:tgtEl>
                                        <p:attrNameLst>
                                          <p:attrName>ppt_h</p:attrName>
                                        </p:attrNameLst>
                                      </p:cBhvr>
                                      <p:tavLst>
                                        <p:tav tm="0">
                                          <p:val>
                                            <p:strVal val="#ppt_h"/>
                                          </p:val>
                                        </p:tav>
                                        <p:tav tm="100000">
                                          <p:val>
                                            <p:strVal val="#ppt_h"/>
                                          </p:val>
                                        </p:tav>
                                      </p:tavLst>
                                    </p:anim>
                                    <p:anim calcmode="lin" valueType="num">
                                      <p:cBhvr>
                                        <p:cTn id="85" dur="500" decel="50000" fill="hold">
                                          <p:stCondLst>
                                            <p:cond delay="0"/>
                                          </p:stCondLst>
                                        </p:cTn>
                                        <p:tgtEl>
                                          <p:spTgt spid="176150"/>
                                        </p:tgtEl>
                                        <p:attrNameLst>
                                          <p:attrName>ppt_x</p:attrName>
                                        </p:attrNameLst>
                                      </p:cBhvr>
                                      <p:tavLst>
                                        <p:tav tm="0">
                                          <p:val>
                                            <p:strVal val="#ppt_x+.4"/>
                                          </p:val>
                                        </p:tav>
                                        <p:tav tm="100000">
                                          <p:val>
                                            <p:strVal val="#ppt_x"/>
                                          </p:val>
                                        </p:tav>
                                      </p:tavLst>
                                    </p:anim>
                                    <p:anim calcmode="lin" valueType="num">
                                      <p:cBhvr>
                                        <p:cTn id="86" dur="500" decel="50000" fill="hold">
                                          <p:stCondLst>
                                            <p:cond delay="0"/>
                                          </p:stCondLst>
                                        </p:cTn>
                                        <p:tgtEl>
                                          <p:spTgt spid="176150"/>
                                        </p:tgtEl>
                                        <p:attrNameLst>
                                          <p:attrName>ppt_y</p:attrName>
                                        </p:attrNameLst>
                                      </p:cBhvr>
                                      <p:tavLst>
                                        <p:tav tm="0">
                                          <p:val>
                                            <p:strVal val="#ppt_y-.2"/>
                                          </p:val>
                                        </p:tav>
                                        <p:tav tm="100000">
                                          <p:val>
                                            <p:strVal val="#ppt_y+.1"/>
                                          </p:val>
                                        </p:tav>
                                      </p:tavLst>
                                    </p:anim>
                                    <p:anim calcmode="lin" valueType="num">
                                      <p:cBhvr>
                                        <p:cTn id="87" dur="500" accel="50000" fill="hold">
                                          <p:stCondLst>
                                            <p:cond delay="500"/>
                                          </p:stCondLst>
                                        </p:cTn>
                                        <p:tgtEl>
                                          <p:spTgt spid="176150"/>
                                        </p:tgtEl>
                                        <p:attrNameLst>
                                          <p:attrName>ppt_y</p:attrName>
                                        </p:attrNameLst>
                                      </p:cBhvr>
                                      <p:tavLst>
                                        <p:tav tm="0">
                                          <p:val>
                                            <p:strVal val="#ppt_y+.1"/>
                                          </p:val>
                                        </p:tav>
                                        <p:tav tm="100000">
                                          <p:val>
                                            <p:strVal val="#ppt_y"/>
                                          </p:val>
                                        </p:tav>
                                      </p:tavLst>
                                    </p:anim>
                                    <p:animEffect transition="in" filter="fade">
                                      <p:cBhvr>
                                        <p:cTn id="88" dur="1000" decel="50000">
                                          <p:stCondLst>
                                            <p:cond delay="0"/>
                                          </p:stCondLst>
                                        </p:cTn>
                                        <p:tgtEl>
                                          <p:spTgt spid="176150"/>
                                        </p:tgtEl>
                                      </p:cBhvr>
                                    </p:animEffect>
                                  </p:childTnLst>
                                </p:cTn>
                              </p:par>
                              <p:par>
                                <p:cTn id="89" presetID="25" presetClass="entr" presetSubtype="0" fill="hold" grpId="0" nodeType="withEffect">
                                  <p:stCondLst>
                                    <p:cond delay="0"/>
                                  </p:stCondLst>
                                  <p:childTnLst>
                                    <p:set>
                                      <p:cBhvr>
                                        <p:cTn id="90" dur="1" fill="hold">
                                          <p:stCondLst>
                                            <p:cond delay="0"/>
                                          </p:stCondLst>
                                        </p:cTn>
                                        <p:tgtEl>
                                          <p:spTgt spid="176151"/>
                                        </p:tgtEl>
                                        <p:attrNameLst>
                                          <p:attrName>style.visibility</p:attrName>
                                        </p:attrNameLst>
                                      </p:cBhvr>
                                      <p:to>
                                        <p:strVal val="visible"/>
                                      </p:to>
                                    </p:set>
                                    <p:anim calcmode="lin" valueType="num">
                                      <p:cBhvr>
                                        <p:cTn id="91" dur="500" decel="50000" fill="hold">
                                          <p:stCondLst>
                                            <p:cond delay="0"/>
                                          </p:stCondLst>
                                        </p:cTn>
                                        <p:tgtEl>
                                          <p:spTgt spid="176151"/>
                                        </p:tgtEl>
                                        <p:attrNameLst>
                                          <p:attrName>style.rotation</p:attrName>
                                        </p:attrNameLst>
                                      </p:cBhvr>
                                      <p:tavLst>
                                        <p:tav tm="0">
                                          <p:val>
                                            <p:fltVal val="-90"/>
                                          </p:val>
                                        </p:tav>
                                        <p:tav tm="100000">
                                          <p:val>
                                            <p:fltVal val="0"/>
                                          </p:val>
                                        </p:tav>
                                      </p:tavLst>
                                    </p:anim>
                                    <p:anim calcmode="lin" valueType="num">
                                      <p:cBhvr>
                                        <p:cTn id="92" dur="500" decel="50000" fill="hold">
                                          <p:stCondLst>
                                            <p:cond delay="0"/>
                                          </p:stCondLst>
                                        </p:cTn>
                                        <p:tgtEl>
                                          <p:spTgt spid="176151"/>
                                        </p:tgtEl>
                                        <p:attrNameLst>
                                          <p:attrName>ppt_w</p:attrName>
                                        </p:attrNameLst>
                                      </p:cBhvr>
                                      <p:tavLst>
                                        <p:tav tm="0">
                                          <p:val>
                                            <p:strVal val="#ppt_w"/>
                                          </p:val>
                                        </p:tav>
                                        <p:tav tm="100000">
                                          <p:val>
                                            <p:strVal val="#ppt_w*.05"/>
                                          </p:val>
                                        </p:tav>
                                      </p:tavLst>
                                    </p:anim>
                                    <p:anim calcmode="lin" valueType="num">
                                      <p:cBhvr>
                                        <p:cTn id="93" dur="500" accel="50000" fill="hold">
                                          <p:stCondLst>
                                            <p:cond delay="500"/>
                                          </p:stCondLst>
                                        </p:cTn>
                                        <p:tgtEl>
                                          <p:spTgt spid="176151"/>
                                        </p:tgtEl>
                                        <p:attrNameLst>
                                          <p:attrName>ppt_w</p:attrName>
                                        </p:attrNameLst>
                                      </p:cBhvr>
                                      <p:tavLst>
                                        <p:tav tm="0">
                                          <p:val>
                                            <p:strVal val="#ppt_w*.05"/>
                                          </p:val>
                                        </p:tav>
                                        <p:tav tm="100000">
                                          <p:val>
                                            <p:strVal val="#ppt_w"/>
                                          </p:val>
                                        </p:tav>
                                      </p:tavLst>
                                    </p:anim>
                                    <p:anim calcmode="lin" valueType="num">
                                      <p:cBhvr>
                                        <p:cTn id="94" dur="1000" fill="hold"/>
                                        <p:tgtEl>
                                          <p:spTgt spid="176151"/>
                                        </p:tgtEl>
                                        <p:attrNameLst>
                                          <p:attrName>ppt_h</p:attrName>
                                        </p:attrNameLst>
                                      </p:cBhvr>
                                      <p:tavLst>
                                        <p:tav tm="0">
                                          <p:val>
                                            <p:strVal val="#ppt_h"/>
                                          </p:val>
                                        </p:tav>
                                        <p:tav tm="100000">
                                          <p:val>
                                            <p:strVal val="#ppt_h"/>
                                          </p:val>
                                        </p:tav>
                                      </p:tavLst>
                                    </p:anim>
                                    <p:anim calcmode="lin" valueType="num">
                                      <p:cBhvr>
                                        <p:cTn id="95" dur="500" decel="50000" fill="hold">
                                          <p:stCondLst>
                                            <p:cond delay="0"/>
                                          </p:stCondLst>
                                        </p:cTn>
                                        <p:tgtEl>
                                          <p:spTgt spid="176151"/>
                                        </p:tgtEl>
                                        <p:attrNameLst>
                                          <p:attrName>ppt_x</p:attrName>
                                        </p:attrNameLst>
                                      </p:cBhvr>
                                      <p:tavLst>
                                        <p:tav tm="0">
                                          <p:val>
                                            <p:strVal val="#ppt_x+.4"/>
                                          </p:val>
                                        </p:tav>
                                        <p:tav tm="100000">
                                          <p:val>
                                            <p:strVal val="#ppt_x"/>
                                          </p:val>
                                        </p:tav>
                                      </p:tavLst>
                                    </p:anim>
                                    <p:anim calcmode="lin" valueType="num">
                                      <p:cBhvr>
                                        <p:cTn id="96" dur="500" decel="50000" fill="hold">
                                          <p:stCondLst>
                                            <p:cond delay="0"/>
                                          </p:stCondLst>
                                        </p:cTn>
                                        <p:tgtEl>
                                          <p:spTgt spid="176151"/>
                                        </p:tgtEl>
                                        <p:attrNameLst>
                                          <p:attrName>ppt_y</p:attrName>
                                        </p:attrNameLst>
                                      </p:cBhvr>
                                      <p:tavLst>
                                        <p:tav tm="0">
                                          <p:val>
                                            <p:strVal val="#ppt_y-.2"/>
                                          </p:val>
                                        </p:tav>
                                        <p:tav tm="100000">
                                          <p:val>
                                            <p:strVal val="#ppt_y+.1"/>
                                          </p:val>
                                        </p:tav>
                                      </p:tavLst>
                                    </p:anim>
                                    <p:anim calcmode="lin" valueType="num">
                                      <p:cBhvr>
                                        <p:cTn id="97" dur="500" accel="50000" fill="hold">
                                          <p:stCondLst>
                                            <p:cond delay="500"/>
                                          </p:stCondLst>
                                        </p:cTn>
                                        <p:tgtEl>
                                          <p:spTgt spid="176151"/>
                                        </p:tgtEl>
                                        <p:attrNameLst>
                                          <p:attrName>ppt_y</p:attrName>
                                        </p:attrNameLst>
                                      </p:cBhvr>
                                      <p:tavLst>
                                        <p:tav tm="0">
                                          <p:val>
                                            <p:strVal val="#ppt_y+.1"/>
                                          </p:val>
                                        </p:tav>
                                        <p:tav tm="100000">
                                          <p:val>
                                            <p:strVal val="#ppt_y"/>
                                          </p:val>
                                        </p:tav>
                                      </p:tavLst>
                                    </p:anim>
                                    <p:animEffect transition="in" filter="fade">
                                      <p:cBhvr>
                                        <p:cTn id="98" dur="1000" decel="50000">
                                          <p:stCondLst>
                                            <p:cond delay="0"/>
                                          </p:stCondLst>
                                        </p:cTn>
                                        <p:tgtEl>
                                          <p:spTgt spid="176151"/>
                                        </p:tgtEl>
                                      </p:cBhvr>
                                    </p:animEffect>
                                  </p:childTnLst>
                                </p:cTn>
                              </p:par>
                              <p:par>
                                <p:cTn id="99" presetID="25" presetClass="entr" presetSubtype="0" fill="hold" grpId="0" nodeType="withEffect">
                                  <p:stCondLst>
                                    <p:cond delay="0"/>
                                  </p:stCondLst>
                                  <p:childTnLst>
                                    <p:set>
                                      <p:cBhvr>
                                        <p:cTn id="100" dur="1" fill="hold">
                                          <p:stCondLst>
                                            <p:cond delay="0"/>
                                          </p:stCondLst>
                                        </p:cTn>
                                        <p:tgtEl>
                                          <p:spTgt spid="176141"/>
                                        </p:tgtEl>
                                        <p:attrNameLst>
                                          <p:attrName>style.visibility</p:attrName>
                                        </p:attrNameLst>
                                      </p:cBhvr>
                                      <p:to>
                                        <p:strVal val="visible"/>
                                      </p:to>
                                    </p:set>
                                    <p:anim calcmode="lin" valueType="num">
                                      <p:cBhvr>
                                        <p:cTn id="101" dur="500" decel="50000" fill="hold">
                                          <p:stCondLst>
                                            <p:cond delay="0"/>
                                          </p:stCondLst>
                                        </p:cTn>
                                        <p:tgtEl>
                                          <p:spTgt spid="176141"/>
                                        </p:tgtEl>
                                        <p:attrNameLst>
                                          <p:attrName>style.rotation</p:attrName>
                                        </p:attrNameLst>
                                      </p:cBhvr>
                                      <p:tavLst>
                                        <p:tav tm="0">
                                          <p:val>
                                            <p:fltVal val="-90"/>
                                          </p:val>
                                        </p:tav>
                                        <p:tav tm="100000">
                                          <p:val>
                                            <p:fltVal val="0"/>
                                          </p:val>
                                        </p:tav>
                                      </p:tavLst>
                                    </p:anim>
                                    <p:anim calcmode="lin" valueType="num">
                                      <p:cBhvr>
                                        <p:cTn id="102" dur="500" decel="50000" fill="hold">
                                          <p:stCondLst>
                                            <p:cond delay="0"/>
                                          </p:stCondLst>
                                        </p:cTn>
                                        <p:tgtEl>
                                          <p:spTgt spid="176141"/>
                                        </p:tgtEl>
                                        <p:attrNameLst>
                                          <p:attrName>ppt_w</p:attrName>
                                        </p:attrNameLst>
                                      </p:cBhvr>
                                      <p:tavLst>
                                        <p:tav tm="0">
                                          <p:val>
                                            <p:strVal val="#ppt_w"/>
                                          </p:val>
                                        </p:tav>
                                        <p:tav tm="100000">
                                          <p:val>
                                            <p:strVal val="#ppt_w*.05"/>
                                          </p:val>
                                        </p:tav>
                                      </p:tavLst>
                                    </p:anim>
                                    <p:anim calcmode="lin" valueType="num">
                                      <p:cBhvr>
                                        <p:cTn id="103" dur="500" accel="50000" fill="hold">
                                          <p:stCondLst>
                                            <p:cond delay="500"/>
                                          </p:stCondLst>
                                        </p:cTn>
                                        <p:tgtEl>
                                          <p:spTgt spid="176141"/>
                                        </p:tgtEl>
                                        <p:attrNameLst>
                                          <p:attrName>ppt_w</p:attrName>
                                        </p:attrNameLst>
                                      </p:cBhvr>
                                      <p:tavLst>
                                        <p:tav tm="0">
                                          <p:val>
                                            <p:strVal val="#ppt_w*.05"/>
                                          </p:val>
                                        </p:tav>
                                        <p:tav tm="100000">
                                          <p:val>
                                            <p:strVal val="#ppt_w"/>
                                          </p:val>
                                        </p:tav>
                                      </p:tavLst>
                                    </p:anim>
                                    <p:anim calcmode="lin" valueType="num">
                                      <p:cBhvr>
                                        <p:cTn id="104" dur="1000" fill="hold"/>
                                        <p:tgtEl>
                                          <p:spTgt spid="176141"/>
                                        </p:tgtEl>
                                        <p:attrNameLst>
                                          <p:attrName>ppt_h</p:attrName>
                                        </p:attrNameLst>
                                      </p:cBhvr>
                                      <p:tavLst>
                                        <p:tav tm="0">
                                          <p:val>
                                            <p:strVal val="#ppt_h"/>
                                          </p:val>
                                        </p:tav>
                                        <p:tav tm="100000">
                                          <p:val>
                                            <p:strVal val="#ppt_h"/>
                                          </p:val>
                                        </p:tav>
                                      </p:tavLst>
                                    </p:anim>
                                    <p:anim calcmode="lin" valueType="num">
                                      <p:cBhvr>
                                        <p:cTn id="105" dur="500" decel="50000" fill="hold">
                                          <p:stCondLst>
                                            <p:cond delay="0"/>
                                          </p:stCondLst>
                                        </p:cTn>
                                        <p:tgtEl>
                                          <p:spTgt spid="176141"/>
                                        </p:tgtEl>
                                        <p:attrNameLst>
                                          <p:attrName>ppt_x</p:attrName>
                                        </p:attrNameLst>
                                      </p:cBhvr>
                                      <p:tavLst>
                                        <p:tav tm="0">
                                          <p:val>
                                            <p:strVal val="#ppt_x+.4"/>
                                          </p:val>
                                        </p:tav>
                                        <p:tav tm="100000">
                                          <p:val>
                                            <p:strVal val="#ppt_x"/>
                                          </p:val>
                                        </p:tav>
                                      </p:tavLst>
                                    </p:anim>
                                    <p:anim calcmode="lin" valueType="num">
                                      <p:cBhvr>
                                        <p:cTn id="106" dur="500" decel="50000" fill="hold">
                                          <p:stCondLst>
                                            <p:cond delay="0"/>
                                          </p:stCondLst>
                                        </p:cTn>
                                        <p:tgtEl>
                                          <p:spTgt spid="176141"/>
                                        </p:tgtEl>
                                        <p:attrNameLst>
                                          <p:attrName>ppt_y</p:attrName>
                                        </p:attrNameLst>
                                      </p:cBhvr>
                                      <p:tavLst>
                                        <p:tav tm="0">
                                          <p:val>
                                            <p:strVal val="#ppt_y-.2"/>
                                          </p:val>
                                        </p:tav>
                                        <p:tav tm="100000">
                                          <p:val>
                                            <p:strVal val="#ppt_y+.1"/>
                                          </p:val>
                                        </p:tav>
                                      </p:tavLst>
                                    </p:anim>
                                    <p:anim calcmode="lin" valueType="num">
                                      <p:cBhvr>
                                        <p:cTn id="107" dur="500" accel="50000" fill="hold">
                                          <p:stCondLst>
                                            <p:cond delay="500"/>
                                          </p:stCondLst>
                                        </p:cTn>
                                        <p:tgtEl>
                                          <p:spTgt spid="176141"/>
                                        </p:tgtEl>
                                        <p:attrNameLst>
                                          <p:attrName>ppt_y</p:attrName>
                                        </p:attrNameLst>
                                      </p:cBhvr>
                                      <p:tavLst>
                                        <p:tav tm="0">
                                          <p:val>
                                            <p:strVal val="#ppt_y+.1"/>
                                          </p:val>
                                        </p:tav>
                                        <p:tav tm="100000">
                                          <p:val>
                                            <p:strVal val="#ppt_y"/>
                                          </p:val>
                                        </p:tav>
                                      </p:tavLst>
                                    </p:anim>
                                    <p:animEffect transition="in" filter="fade">
                                      <p:cBhvr>
                                        <p:cTn id="108" dur="1000" decel="50000">
                                          <p:stCondLst>
                                            <p:cond delay="0"/>
                                          </p:stCondLst>
                                        </p:cTn>
                                        <p:tgtEl>
                                          <p:spTgt spid="176141"/>
                                        </p:tgtEl>
                                      </p:cBhvr>
                                    </p:animEffect>
                                  </p:childTnLst>
                                </p:cTn>
                              </p:par>
                              <p:par>
                                <p:cTn id="109" presetID="25" presetClass="entr" presetSubtype="0" fill="hold" grpId="0" nodeType="withEffect">
                                  <p:stCondLst>
                                    <p:cond delay="0"/>
                                  </p:stCondLst>
                                  <p:childTnLst>
                                    <p:set>
                                      <p:cBhvr>
                                        <p:cTn id="110" dur="1" fill="hold">
                                          <p:stCondLst>
                                            <p:cond delay="0"/>
                                          </p:stCondLst>
                                        </p:cTn>
                                        <p:tgtEl>
                                          <p:spTgt spid="176139"/>
                                        </p:tgtEl>
                                        <p:attrNameLst>
                                          <p:attrName>style.visibility</p:attrName>
                                        </p:attrNameLst>
                                      </p:cBhvr>
                                      <p:to>
                                        <p:strVal val="visible"/>
                                      </p:to>
                                    </p:set>
                                    <p:anim calcmode="lin" valueType="num">
                                      <p:cBhvr>
                                        <p:cTn id="111" dur="500" decel="50000" fill="hold">
                                          <p:stCondLst>
                                            <p:cond delay="0"/>
                                          </p:stCondLst>
                                        </p:cTn>
                                        <p:tgtEl>
                                          <p:spTgt spid="176139"/>
                                        </p:tgtEl>
                                        <p:attrNameLst>
                                          <p:attrName>style.rotation</p:attrName>
                                        </p:attrNameLst>
                                      </p:cBhvr>
                                      <p:tavLst>
                                        <p:tav tm="0">
                                          <p:val>
                                            <p:fltVal val="-90"/>
                                          </p:val>
                                        </p:tav>
                                        <p:tav tm="100000">
                                          <p:val>
                                            <p:fltVal val="0"/>
                                          </p:val>
                                        </p:tav>
                                      </p:tavLst>
                                    </p:anim>
                                    <p:anim calcmode="lin" valueType="num">
                                      <p:cBhvr>
                                        <p:cTn id="112" dur="500" decel="50000" fill="hold">
                                          <p:stCondLst>
                                            <p:cond delay="0"/>
                                          </p:stCondLst>
                                        </p:cTn>
                                        <p:tgtEl>
                                          <p:spTgt spid="176139"/>
                                        </p:tgtEl>
                                        <p:attrNameLst>
                                          <p:attrName>ppt_w</p:attrName>
                                        </p:attrNameLst>
                                      </p:cBhvr>
                                      <p:tavLst>
                                        <p:tav tm="0">
                                          <p:val>
                                            <p:strVal val="#ppt_w"/>
                                          </p:val>
                                        </p:tav>
                                        <p:tav tm="100000">
                                          <p:val>
                                            <p:strVal val="#ppt_w*.05"/>
                                          </p:val>
                                        </p:tav>
                                      </p:tavLst>
                                    </p:anim>
                                    <p:anim calcmode="lin" valueType="num">
                                      <p:cBhvr>
                                        <p:cTn id="113" dur="500" accel="50000" fill="hold">
                                          <p:stCondLst>
                                            <p:cond delay="500"/>
                                          </p:stCondLst>
                                        </p:cTn>
                                        <p:tgtEl>
                                          <p:spTgt spid="176139"/>
                                        </p:tgtEl>
                                        <p:attrNameLst>
                                          <p:attrName>ppt_w</p:attrName>
                                        </p:attrNameLst>
                                      </p:cBhvr>
                                      <p:tavLst>
                                        <p:tav tm="0">
                                          <p:val>
                                            <p:strVal val="#ppt_w*.05"/>
                                          </p:val>
                                        </p:tav>
                                        <p:tav tm="100000">
                                          <p:val>
                                            <p:strVal val="#ppt_w"/>
                                          </p:val>
                                        </p:tav>
                                      </p:tavLst>
                                    </p:anim>
                                    <p:anim calcmode="lin" valueType="num">
                                      <p:cBhvr>
                                        <p:cTn id="114" dur="1000" fill="hold"/>
                                        <p:tgtEl>
                                          <p:spTgt spid="176139"/>
                                        </p:tgtEl>
                                        <p:attrNameLst>
                                          <p:attrName>ppt_h</p:attrName>
                                        </p:attrNameLst>
                                      </p:cBhvr>
                                      <p:tavLst>
                                        <p:tav tm="0">
                                          <p:val>
                                            <p:strVal val="#ppt_h"/>
                                          </p:val>
                                        </p:tav>
                                        <p:tav tm="100000">
                                          <p:val>
                                            <p:strVal val="#ppt_h"/>
                                          </p:val>
                                        </p:tav>
                                      </p:tavLst>
                                    </p:anim>
                                    <p:anim calcmode="lin" valueType="num">
                                      <p:cBhvr>
                                        <p:cTn id="115" dur="500" decel="50000" fill="hold">
                                          <p:stCondLst>
                                            <p:cond delay="0"/>
                                          </p:stCondLst>
                                        </p:cTn>
                                        <p:tgtEl>
                                          <p:spTgt spid="176139"/>
                                        </p:tgtEl>
                                        <p:attrNameLst>
                                          <p:attrName>ppt_x</p:attrName>
                                        </p:attrNameLst>
                                      </p:cBhvr>
                                      <p:tavLst>
                                        <p:tav tm="0">
                                          <p:val>
                                            <p:strVal val="#ppt_x+.4"/>
                                          </p:val>
                                        </p:tav>
                                        <p:tav tm="100000">
                                          <p:val>
                                            <p:strVal val="#ppt_x"/>
                                          </p:val>
                                        </p:tav>
                                      </p:tavLst>
                                    </p:anim>
                                    <p:anim calcmode="lin" valueType="num">
                                      <p:cBhvr>
                                        <p:cTn id="116" dur="500" decel="50000" fill="hold">
                                          <p:stCondLst>
                                            <p:cond delay="0"/>
                                          </p:stCondLst>
                                        </p:cTn>
                                        <p:tgtEl>
                                          <p:spTgt spid="176139"/>
                                        </p:tgtEl>
                                        <p:attrNameLst>
                                          <p:attrName>ppt_y</p:attrName>
                                        </p:attrNameLst>
                                      </p:cBhvr>
                                      <p:tavLst>
                                        <p:tav tm="0">
                                          <p:val>
                                            <p:strVal val="#ppt_y-.2"/>
                                          </p:val>
                                        </p:tav>
                                        <p:tav tm="100000">
                                          <p:val>
                                            <p:strVal val="#ppt_y+.1"/>
                                          </p:val>
                                        </p:tav>
                                      </p:tavLst>
                                    </p:anim>
                                    <p:anim calcmode="lin" valueType="num">
                                      <p:cBhvr>
                                        <p:cTn id="117" dur="500" accel="50000" fill="hold">
                                          <p:stCondLst>
                                            <p:cond delay="500"/>
                                          </p:stCondLst>
                                        </p:cTn>
                                        <p:tgtEl>
                                          <p:spTgt spid="176139"/>
                                        </p:tgtEl>
                                        <p:attrNameLst>
                                          <p:attrName>ppt_y</p:attrName>
                                        </p:attrNameLst>
                                      </p:cBhvr>
                                      <p:tavLst>
                                        <p:tav tm="0">
                                          <p:val>
                                            <p:strVal val="#ppt_y+.1"/>
                                          </p:val>
                                        </p:tav>
                                        <p:tav tm="100000">
                                          <p:val>
                                            <p:strVal val="#ppt_y"/>
                                          </p:val>
                                        </p:tav>
                                      </p:tavLst>
                                    </p:anim>
                                    <p:animEffect transition="in" filter="fade">
                                      <p:cBhvr>
                                        <p:cTn id="118" dur="1000" decel="50000">
                                          <p:stCondLst>
                                            <p:cond delay="0"/>
                                          </p:stCondLst>
                                        </p:cTn>
                                        <p:tgtEl>
                                          <p:spTgt spid="176139"/>
                                        </p:tgtEl>
                                      </p:cBhvr>
                                    </p:animEffect>
                                  </p:childTnLst>
                                </p:cTn>
                              </p:par>
                            </p:childTnLst>
                          </p:cTn>
                        </p:par>
                      </p:childTnLst>
                    </p:cTn>
                  </p:par>
                  <p:par>
                    <p:cTn id="119" fill="hold">
                      <p:stCondLst>
                        <p:cond delay="indefinite"/>
                      </p:stCondLst>
                      <p:childTnLst>
                        <p:par>
                          <p:cTn id="120" fill="hold">
                            <p:stCondLst>
                              <p:cond delay="0"/>
                            </p:stCondLst>
                            <p:childTnLst>
                              <p:par>
                                <p:cTn id="121" presetID="25" presetClass="entr" presetSubtype="0" fill="hold" grpId="0" nodeType="clickEffect">
                                  <p:stCondLst>
                                    <p:cond delay="0"/>
                                  </p:stCondLst>
                                  <p:childTnLst>
                                    <p:set>
                                      <p:cBhvr>
                                        <p:cTn id="122" dur="1" fill="hold">
                                          <p:stCondLst>
                                            <p:cond delay="0"/>
                                          </p:stCondLst>
                                        </p:cTn>
                                        <p:tgtEl>
                                          <p:spTgt spid="176142"/>
                                        </p:tgtEl>
                                        <p:attrNameLst>
                                          <p:attrName>style.visibility</p:attrName>
                                        </p:attrNameLst>
                                      </p:cBhvr>
                                      <p:to>
                                        <p:strVal val="visible"/>
                                      </p:to>
                                    </p:set>
                                    <p:anim calcmode="lin" valueType="num">
                                      <p:cBhvr>
                                        <p:cTn id="123" dur="500" decel="50000" fill="hold">
                                          <p:stCondLst>
                                            <p:cond delay="0"/>
                                          </p:stCondLst>
                                        </p:cTn>
                                        <p:tgtEl>
                                          <p:spTgt spid="176142"/>
                                        </p:tgtEl>
                                        <p:attrNameLst>
                                          <p:attrName>style.rotation</p:attrName>
                                        </p:attrNameLst>
                                      </p:cBhvr>
                                      <p:tavLst>
                                        <p:tav tm="0">
                                          <p:val>
                                            <p:fltVal val="-90"/>
                                          </p:val>
                                        </p:tav>
                                        <p:tav tm="100000">
                                          <p:val>
                                            <p:fltVal val="0"/>
                                          </p:val>
                                        </p:tav>
                                      </p:tavLst>
                                    </p:anim>
                                    <p:anim calcmode="lin" valueType="num">
                                      <p:cBhvr>
                                        <p:cTn id="124" dur="500" decel="50000" fill="hold">
                                          <p:stCondLst>
                                            <p:cond delay="0"/>
                                          </p:stCondLst>
                                        </p:cTn>
                                        <p:tgtEl>
                                          <p:spTgt spid="176142"/>
                                        </p:tgtEl>
                                        <p:attrNameLst>
                                          <p:attrName>ppt_w</p:attrName>
                                        </p:attrNameLst>
                                      </p:cBhvr>
                                      <p:tavLst>
                                        <p:tav tm="0">
                                          <p:val>
                                            <p:strVal val="#ppt_w"/>
                                          </p:val>
                                        </p:tav>
                                        <p:tav tm="100000">
                                          <p:val>
                                            <p:strVal val="#ppt_w*.05"/>
                                          </p:val>
                                        </p:tav>
                                      </p:tavLst>
                                    </p:anim>
                                    <p:anim calcmode="lin" valueType="num">
                                      <p:cBhvr>
                                        <p:cTn id="125" dur="500" accel="50000" fill="hold">
                                          <p:stCondLst>
                                            <p:cond delay="500"/>
                                          </p:stCondLst>
                                        </p:cTn>
                                        <p:tgtEl>
                                          <p:spTgt spid="176142"/>
                                        </p:tgtEl>
                                        <p:attrNameLst>
                                          <p:attrName>ppt_w</p:attrName>
                                        </p:attrNameLst>
                                      </p:cBhvr>
                                      <p:tavLst>
                                        <p:tav tm="0">
                                          <p:val>
                                            <p:strVal val="#ppt_w*.05"/>
                                          </p:val>
                                        </p:tav>
                                        <p:tav tm="100000">
                                          <p:val>
                                            <p:strVal val="#ppt_w"/>
                                          </p:val>
                                        </p:tav>
                                      </p:tavLst>
                                    </p:anim>
                                    <p:anim calcmode="lin" valueType="num">
                                      <p:cBhvr>
                                        <p:cTn id="126" dur="1000" fill="hold"/>
                                        <p:tgtEl>
                                          <p:spTgt spid="176142"/>
                                        </p:tgtEl>
                                        <p:attrNameLst>
                                          <p:attrName>ppt_h</p:attrName>
                                        </p:attrNameLst>
                                      </p:cBhvr>
                                      <p:tavLst>
                                        <p:tav tm="0">
                                          <p:val>
                                            <p:strVal val="#ppt_h"/>
                                          </p:val>
                                        </p:tav>
                                        <p:tav tm="100000">
                                          <p:val>
                                            <p:strVal val="#ppt_h"/>
                                          </p:val>
                                        </p:tav>
                                      </p:tavLst>
                                    </p:anim>
                                    <p:anim calcmode="lin" valueType="num">
                                      <p:cBhvr>
                                        <p:cTn id="127" dur="500" decel="50000" fill="hold">
                                          <p:stCondLst>
                                            <p:cond delay="0"/>
                                          </p:stCondLst>
                                        </p:cTn>
                                        <p:tgtEl>
                                          <p:spTgt spid="176142"/>
                                        </p:tgtEl>
                                        <p:attrNameLst>
                                          <p:attrName>ppt_x</p:attrName>
                                        </p:attrNameLst>
                                      </p:cBhvr>
                                      <p:tavLst>
                                        <p:tav tm="0">
                                          <p:val>
                                            <p:strVal val="#ppt_x+.4"/>
                                          </p:val>
                                        </p:tav>
                                        <p:tav tm="100000">
                                          <p:val>
                                            <p:strVal val="#ppt_x"/>
                                          </p:val>
                                        </p:tav>
                                      </p:tavLst>
                                    </p:anim>
                                    <p:anim calcmode="lin" valueType="num">
                                      <p:cBhvr>
                                        <p:cTn id="128" dur="500" decel="50000" fill="hold">
                                          <p:stCondLst>
                                            <p:cond delay="0"/>
                                          </p:stCondLst>
                                        </p:cTn>
                                        <p:tgtEl>
                                          <p:spTgt spid="176142"/>
                                        </p:tgtEl>
                                        <p:attrNameLst>
                                          <p:attrName>ppt_y</p:attrName>
                                        </p:attrNameLst>
                                      </p:cBhvr>
                                      <p:tavLst>
                                        <p:tav tm="0">
                                          <p:val>
                                            <p:strVal val="#ppt_y-.2"/>
                                          </p:val>
                                        </p:tav>
                                        <p:tav tm="100000">
                                          <p:val>
                                            <p:strVal val="#ppt_y+.1"/>
                                          </p:val>
                                        </p:tav>
                                      </p:tavLst>
                                    </p:anim>
                                    <p:anim calcmode="lin" valueType="num">
                                      <p:cBhvr>
                                        <p:cTn id="129" dur="500" accel="50000" fill="hold">
                                          <p:stCondLst>
                                            <p:cond delay="500"/>
                                          </p:stCondLst>
                                        </p:cTn>
                                        <p:tgtEl>
                                          <p:spTgt spid="176142"/>
                                        </p:tgtEl>
                                        <p:attrNameLst>
                                          <p:attrName>ppt_y</p:attrName>
                                        </p:attrNameLst>
                                      </p:cBhvr>
                                      <p:tavLst>
                                        <p:tav tm="0">
                                          <p:val>
                                            <p:strVal val="#ppt_y+.1"/>
                                          </p:val>
                                        </p:tav>
                                        <p:tav tm="100000">
                                          <p:val>
                                            <p:strVal val="#ppt_y"/>
                                          </p:val>
                                        </p:tav>
                                      </p:tavLst>
                                    </p:anim>
                                    <p:animEffect transition="in" filter="fade">
                                      <p:cBhvr>
                                        <p:cTn id="130" dur="1000" decel="50000">
                                          <p:stCondLst>
                                            <p:cond delay="0"/>
                                          </p:stCondLst>
                                        </p:cTn>
                                        <p:tgtEl>
                                          <p:spTgt spid="176142"/>
                                        </p:tgtEl>
                                      </p:cBhvr>
                                    </p:animEffect>
                                  </p:childTnLst>
                                </p:cTn>
                              </p:par>
                              <p:par>
                                <p:cTn id="131" presetID="25" presetClass="entr" presetSubtype="0" fill="hold" grpId="0" nodeType="withEffect">
                                  <p:stCondLst>
                                    <p:cond delay="0"/>
                                  </p:stCondLst>
                                  <p:childTnLst>
                                    <p:set>
                                      <p:cBhvr>
                                        <p:cTn id="132" dur="1" fill="hold">
                                          <p:stCondLst>
                                            <p:cond delay="0"/>
                                          </p:stCondLst>
                                        </p:cTn>
                                        <p:tgtEl>
                                          <p:spTgt spid="176152"/>
                                        </p:tgtEl>
                                        <p:attrNameLst>
                                          <p:attrName>style.visibility</p:attrName>
                                        </p:attrNameLst>
                                      </p:cBhvr>
                                      <p:to>
                                        <p:strVal val="visible"/>
                                      </p:to>
                                    </p:set>
                                    <p:anim calcmode="lin" valueType="num">
                                      <p:cBhvr>
                                        <p:cTn id="133" dur="500" decel="50000" fill="hold">
                                          <p:stCondLst>
                                            <p:cond delay="0"/>
                                          </p:stCondLst>
                                        </p:cTn>
                                        <p:tgtEl>
                                          <p:spTgt spid="176152"/>
                                        </p:tgtEl>
                                        <p:attrNameLst>
                                          <p:attrName>style.rotation</p:attrName>
                                        </p:attrNameLst>
                                      </p:cBhvr>
                                      <p:tavLst>
                                        <p:tav tm="0">
                                          <p:val>
                                            <p:fltVal val="-90"/>
                                          </p:val>
                                        </p:tav>
                                        <p:tav tm="100000">
                                          <p:val>
                                            <p:fltVal val="0"/>
                                          </p:val>
                                        </p:tav>
                                      </p:tavLst>
                                    </p:anim>
                                    <p:anim calcmode="lin" valueType="num">
                                      <p:cBhvr>
                                        <p:cTn id="134" dur="500" decel="50000" fill="hold">
                                          <p:stCondLst>
                                            <p:cond delay="0"/>
                                          </p:stCondLst>
                                        </p:cTn>
                                        <p:tgtEl>
                                          <p:spTgt spid="176152"/>
                                        </p:tgtEl>
                                        <p:attrNameLst>
                                          <p:attrName>ppt_w</p:attrName>
                                        </p:attrNameLst>
                                      </p:cBhvr>
                                      <p:tavLst>
                                        <p:tav tm="0">
                                          <p:val>
                                            <p:strVal val="#ppt_w"/>
                                          </p:val>
                                        </p:tav>
                                        <p:tav tm="100000">
                                          <p:val>
                                            <p:strVal val="#ppt_w*.05"/>
                                          </p:val>
                                        </p:tav>
                                      </p:tavLst>
                                    </p:anim>
                                    <p:anim calcmode="lin" valueType="num">
                                      <p:cBhvr>
                                        <p:cTn id="135" dur="500" accel="50000" fill="hold">
                                          <p:stCondLst>
                                            <p:cond delay="500"/>
                                          </p:stCondLst>
                                        </p:cTn>
                                        <p:tgtEl>
                                          <p:spTgt spid="176152"/>
                                        </p:tgtEl>
                                        <p:attrNameLst>
                                          <p:attrName>ppt_w</p:attrName>
                                        </p:attrNameLst>
                                      </p:cBhvr>
                                      <p:tavLst>
                                        <p:tav tm="0">
                                          <p:val>
                                            <p:strVal val="#ppt_w*.05"/>
                                          </p:val>
                                        </p:tav>
                                        <p:tav tm="100000">
                                          <p:val>
                                            <p:strVal val="#ppt_w"/>
                                          </p:val>
                                        </p:tav>
                                      </p:tavLst>
                                    </p:anim>
                                    <p:anim calcmode="lin" valueType="num">
                                      <p:cBhvr>
                                        <p:cTn id="136" dur="1000" fill="hold"/>
                                        <p:tgtEl>
                                          <p:spTgt spid="176152"/>
                                        </p:tgtEl>
                                        <p:attrNameLst>
                                          <p:attrName>ppt_h</p:attrName>
                                        </p:attrNameLst>
                                      </p:cBhvr>
                                      <p:tavLst>
                                        <p:tav tm="0">
                                          <p:val>
                                            <p:strVal val="#ppt_h"/>
                                          </p:val>
                                        </p:tav>
                                        <p:tav tm="100000">
                                          <p:val>
                                            <p:strVal val="#ppt_h"/>
                                          </p:val>
                                        </p:tav>
                                      </p:tavLst>
                                    </p:anim>
                                    <p:anim calcmode="lin" valueType="num">
                                      <p:cBhvr>
                                        <p:cTn id="137" dur="500" decel="50000" fill="hold">
                                          <p:stCondLst>
                                            <p:cond delay="0"/>
                                          </p:stCondLst>
                                        </p:cTn>
                                        <p:tgtEl>
                                          <p:spTgt spid="176152"/>
                                        </p:tgtEl>
                                        <p:attrNameLst>
                                          <p:attrName>ppt_x</p:attrName>
                                        </p:attrNameLst>
                                      </p:cBhvr>
                                      <p:tavLst>
                                        <p:tav tm="0">
                                          <p:val>
                                            <p:strVal val="#ppt_x+.4"/>
                                          </p:val>
                                        </p:tav>
                                        <p:tav tm="100000">
                                          <p:val>
                                            <p:strVal val="#ppt_x"/>
                                          </p:val>
                                        </p:tav>
                                      </p:tavLst>
                                    </p:anim>
                                    <p:anim calcmode="lin" valueType="num">
                                      <p:cBhvr>
                                        <p:cTn id="138" dur="500" decel="50000" fill="hold">
                                          <p:stCondLst>
                                            <p:cond delay="0"/>
                                          </p:stCondLst>
                                        </p:cTn>
                                        <p:tgtEl>
                                          <p:spTgt spid="176152"/>
                                        </p:tgtEl>
                                        <p:attrNameLst>
                                          <p:attrName>ppt_y</p:attrName>
                                        </p:attrNameLst>
                                      </p:cBhvr>
                                      <p:tavLst>
                                        <p:tav tm="0">
                                          <p:val>
                                            <p:strVal val="#ppt_y-.2"/>
                                          </p:val>
                                        </p:tav>
                                        <p:tav tm="100000">
                                          <p:val>
                                            <p:strVal val="#ppt_y+.1"/>
                                          </p:val>
                                        </p:tav>
                                      </p:tavLst>
                                    </p:anim>
                                    <p:anim calcmode="lin" valueType="num">
                                      <p:cBhvr>
                                        <p:cTn id="139" dur="500" accel="50000" fill="hold">
                                          <p:stCondLst>
                                            <p:cond delay="500"/>
                                          </p:stCondLst>
                                        </p:cTn>
                                        <p:tgtEl>
                                          <p:spTgt spid="176152"/>
                                        </p:tgtEl>
                                        <p:attrNameLst>
                                          <p:attrName>ppt_y</p:attrName>
                                        </p:attrNameLst>
                                      </p:cBhvr>
                                      <p:tavLst>
                                        <p:tav tm="0">
                                          <p:val>
                                            <p:strVal val="#ppt_y+.1"/>
                                          </p:val>
                                        </p:tav>
                                        <p:tav tm="100000">
                                          <p:val>
                                            <p:strVal val="#ppt_y"/>
                                          </p:val>
                                        </p:tav>
                                      </p:tavLst>
                                    </p:anim>
                                    <p:animEffect transition="in" filter="fade">
                                      <p:cBhvr>
                                        <p:cTn id="140" dur="1000" decel="50000">
                                          <p:stCondLst>
                                            <p:cond delay="0"/>
                                          </p:stCondLst>
                                        </p:cTn>
                                        <p:tgtEl>
                                          <p:spTgt spid="176152"/>
                                        </p:tgtEl>
                                      </p:cBhvr>
                                    </p:animEffect>
                                  </p:childTnLst>
                                </p:cTn>
                              </p:par>
                              <p:par>
                                <p:cTn id="141" presetID="25" presetClass="entr" presetSubtype="0" fill="hold" grpId="0" nodeType="withEffect">
                                  <p:stCondLst>
                                    <p:cond delay="0"/>
                                  </p:stCondLst>
                                  <p:childTnLst>
                                    <p:set>
                                      <p:cBhvr>
                                        <p:cTn id="142" dur="1" fill="hold">
                                          <p:stCondLst>
                                            <p:cond delay="0"/>
                                          </p:stCondLst>
                                        </p:cTn>
                                        <p:tgtEl>
                                          <p:spTgt spid="176153"/>
                                        </p:tgtEl>
                                        <p:attrNameLst>
                                          <p:attrName>style.visibility</p:attrName>
                                        </p:attrNameLst>
                                      </p:cBhvr>
                                      <p:to>
                                        <p:strVal val="visible"/>
                                      </p:to>
                                    </p:set>
                                    <p:anim calcmode="lin" valueType="num">
                                      <p:cBhvr>
                                        <p:cTn id="143" dur="500" decel="50000" fill="hold">
                                          <p:stCondLst>
                                            <p:cond delay="0"/>
                                          </p:stCondLst>
                                        </p:cTn>
                                        <p:tgtEl>
                                          <p:spTgt spid="176153"/>
                                        </p:tgtEl>
                                        <p:attrNameLst>
                                          <p:attrName>style.rotation</p:attrName>
                                        </p:attrNameLst>
                                      </p:cBhvr>
                                      <p:tavLst>
                                        <p:tav tm="0">
                                          <p:val>
                                            <p:fltVal val="-90"/>
                                          </p:val>
                                        </p:tav>
                                        <p:tav tm="100000">
                                          <p:val>
                                            <p:fltVal val="0"/>
                                          </p:val>
                                        </p:tav>
                                      </p:tavLst>
                                    </p:anim>
                                    <p:anim calcmode="lin" valueType="num">
                                      <p:cBhvr>
                                        <p:cTn id="144" dur="500" decel="50000" fill="hold">
                                          <p:stCondLst>
                                            <p:cond delay="0"/>
                                          </p:stCondLst>
                                        </p:cTn>
                                        <p:tgtEl>
                                          <p:spTgt spid="176153"/>
                                        </p:tgtEl>
                                        <p:attrNameLst>
                                          <p:attrName>ppt_w</p:attrName>
                                        </p:attrNameLst>
                                      </p:cBhvr>
                                      <p:tavLst>
                                        <p:tav tm="0">
                                          <p:val>
                                            <p:strVal val="#ppt_w"/>
                                          </p:val>
                                        </p:tav>
                                        <p:tav tm="100000">
                                          <p:val>
                                            <p:strVal val="#ppt_w*.05"/>
                                          </p:val>
                                        </p:tav>
                                      </p:tavLst>
                                    </p:anim>
                                    <p:anim calcmode="lin" valueType="num">
                                      <p:cBhvr>
                                        <p:cTn id="145" dur="500" accel="50000" fill="hold">
                                          <p:stCondLst>
                                            <p:cond delay="500"/>
                                          </p:stCondLst>
                                        </p:cTn>
                                        <p:tgtEl>
                                          <p:spTgt spid="176153"/>
                                        </p:tgtEl>
                                        <p:attrNameLst>
                                          <p:attrName>ppt_w</p:attrName>
                                        </p:attrNameLst>
                                      </p:cBhvr>
                                      <p:tavLst>
                                        <p:tav tm="0">
                                          <p:val>
                                            <p:strVal val="#ppt_w*.05"/>
                                          </p:val>
                                        </p:tav>
                                        <p:tav tm="100000">
                                          <p:val>
                                            <p:strVal val="#ppt_w"/>
                                          </p:val>
                                        </p:tav>
                                      </p:tavLst>
                                    </p:anim>
                                    <p:anim calcmode="lin" valueType="num">
                                      <p:cBhvr>
                                        <p:cTn id="146" dur="1000" fill="hold"/>
                                        <p:tgtEl>
                                          <p:spTgt spid="176153"/>
                                        </p:tgtEl>
                                        <p:attrNameLst>
                                          <p:attrName>ppt_h</p:attrName>
                                        </p:attrNameLst>
                                      </p:cBhvr>
                                      <p:tavLst>
                                        <p:tav tm="0">
                                          <p:val>
                                            <p:strVal val="#ppt_h"/>
                                          </p:val>
                                        </p:tav>
                                        <p:tav tm="100000">
                                          <p:val>
                                            <p:strVal val="#ppt_h"/>
                                          </p:val>
                                        </p:tav>
                                      </p:tavLst>
                                    </p:anim>
                                    <p:anim calcmode="lin" valueType="num">
                                      <p:cBhvr>
                                        <p:cTn id="147" dur="500" decel="50000" fill="hold">
                                          <p:stCondLst>
                                            <p:cond delay="0"/>
                                          </p:stCondLst>
                                        </p:cTn>
                                        <p:tgtEl>
                                          <p:spTgt spid="176153"/>
                                        </p:tgtEl>
                                        <p:attrNameLst>
                                          <p:attrName>ppt_x</p:attrName>
                                        </p:attrNameLst>
                                      </p:cBhvr>
                                      <p:tavLst>
                                        <p:tav tm="0">
                                          <p:val>
                                            <p:strVal val="#ppt_x+.4"/>
                                          </p:val>
                                        </p:tav>
                                        <p:tav tm="100000">
                                          <p:val>
                                            <p:strVal val="#ppt_x"/>
                                          </p:val>
                                        </p:tav>
                                      </p:tavLst>
                                    </p:anim>
                                    <p:anim calcmode="lin" valueType="num">
                                      <p:cBhvr>
                                        <p:cTn id="148" dur="500" decel="50000" fill="hold">
                                          <p:stCondLst>
                                            <p:cond delay="0"/>
                                          </p:stCondLst>
                                        </p:cTn>
                                        <p:tgtEl>
                                          <p:spTgt spid="176153"/>
                                        </p:tgtEl>
                                        <p:attrNameLst>
                                          <p:attrName>ppt_y</p:attrName>
                                        </p:attrNameLst>
                                      </p:cBhvr>
                                      <p:tavLst>
                                        <p:tav tm="0">
                                          <p:val>
                                            <p:strVal val="#ppt_y-.2"/>
                                          </p:val>
                                        </p:tav>
                                        <p:tav tm="100000">
                                          <p:val>
                                            <p:strVal val="#ppt_y+.1"/>
                                          </p:val>
                                        </p:tav>
                                      </p:tavLst>
                                    </p:anim>
                                    <p:anim calcmode="lin" valueType="num">
                                      <p:cBhvr>
                                        <p:cTn id="149" dur="500" accel="50000" fill="hold">
                                          <p:stCondLst>
                                            <p:cond delay="500"/>
                                          </p:stCondLst>
                                        </p:cTn>
                                        <p:tgtEl>
                                          <p:spTgt spid="176153"/>
                                        </p:tgtEl>
                                        <p:attrNameLst>
                                          <p:attrName>ppt_y</p:attrName>
                                        </p:attrNameLst>
                                      </p:cBhvr>
                                      <p:tavLst>
                                        <p:tav tm="0">
                                          <p:val>
                                            <p:strVal val="#ppt_y+.1"/>
                                          </p:val>
                                        </p:tav>
                                        <p:tav tm="100000">
                                          <p:val>
                                            <p:strVal val="#ppt_y"/>
                                          </p:val>
                                        </p:tav>
                                      </p:tavLst>
                                    </p:anim>
                                    <p:animEffect transition="in" filter="fade">
                                      <p:cBhvr>
                                        <p:cTn id="150" dur="1000" decel="50000">
                                          <p:stCondLst>
                                            <p:cond delay="0"/>
                                          </p:stCondLst>
                                        </p:cTn>
                                        <p:tgtEl>
                                          <p:spTgt spid="176153"/>
                                        </p:tgtEl>
                                      </p:cBhvr>
                                    </p:animEffect>
                                  </p:childTnLst>
                                </p:cTn>
                              </p:par>
                              <p:par>
                                <p:cTn id="151" presetID="25" presetClass="entr" presetSubtype="0" fill="hold" grpId="0" nodeType="withEffect">
                                  <p:stCondLst>
                                    <p:cond delay="0"/>
                                  </p:stCondLst>
                                  <p:childTnLst>
                                    <p:set>
                                      <p:cBhvr>
                                        <p:cTn id="152" dur="1" fill="hold">
                                          <p:stCondLst>
                                            <p:cond delay="0"/>
                                          </p:stCondLst>
                                        </p:cTn>
                                        <p:tgtEl>
                                          <p:spTgt spid="176155"/>
                                        </p:tgtEl>
                                        <p:attrNameLst>
                                          <p:attrName>style.visibility</p:attrName>
                                        </p:attrNameLst>
                                      </p:cBhvr>
                                      <p:to>
                                        <p:strVal val="visible"/>
                                      </p:to>
                                    </p:set>
                                    <p:anim calcmode="lin" valueType="num">
                                      <p:cBhvr>
                                        <p:cTn id="153" dur="500" decel="50000" fill="hold">
                                          <p:stCondLst>
                                            <p:cond delay="0"/>
                                          </p:stCondLst>
                                        </p:cTn>
                                        <p:tgtEl>
                                          <p:spTgt spid="176155"/>
                                        </p:tgtEl>
                                        <p:attrNameLst>
                                          <p:attrName>style.rotation</p:attrName>
                                        </p:attrNameLst>
                                      </p:cBhvr>
                                      <p:tavLst>
                                        <p:tav tm="0">
                                          <p:val>
                                            <p:fltVal val="-90"/>
                                          </p:val>
                                        </p:tav>
                                        <p:tav tm="100000">
                                          <p:val>
                                            <p:fltVal val="0"/>
                                          </p:val>
                                        </p:tav>
                                      </p:tavLst>
                                    </p:anim>
                                    <p:anim calcmode="lin" valueType="num">
                                      <p:cBhvr>
                                        <p:cTn id="154" dur="500" decel="50000" fill="hold">
                                          <p:stCondLst>
                                            <p:cond delay="0"/>
                                          </p:stCondLst>
                                        </p:cTn>
                                        <p:tgtEl>
                                          <p:spTgt spid="176155"/>
                                        </p:tgtEl>
                                        <p:attrNameLst>
                                          <p:attrName>ppt_w</p:attrName>
                                        </p:attrNameLst>
                                      </p:cBhvr>
                                      <p:tavLst>
                                        <p:tav tm="0">
                                          <p:val>
                                            <p:strVal val="#ppt_w"/>
                                          </p:val>
                                        </p:tav>
                                        <p:tav tm="100000">
                                          <p:val>
                                            <p:strVal val="#ppt_w*.05"/>
                                          </p:val>
                                        </p:tav>
                                      </p:tavLst>
                                    </p:anim>
                                    <p:anim calcmode="lin" valueType="num">
                                      <p:cBhvr>
                                        <p:cTn id="155" dur="500" accel="50000" fill="hold">
                                          <p:stCondLst>
                                            <p:cond delay="500"/>
                                          </p:stCondLst>
                                        </p:cTn>
                                        <p:tgtEl>
                                          <p:spTgt spid="176155"/>
                                        </p:tgtEl>
                                        <p:attrNameLst>
                                          <p:attrName>ppt_w</p:attrName>
                                        </p:attrNameLst>
                                      </p:cBhvr>
                                      <p:tavLst>
                                        <p:tav tm="0">
                                          <p:val>
                                            <p:strVal val="#ppt_w*.05"/>
                                          </p:val>
                                        </p:tav>
                                        <p:tav tm="100000">
                                          <p:val>
                                            <p:strVal val="#ppt_w"/>
                                          </p:val>
                                        </p:tav>
                                      </p:tavLst>
                                    </p:anim>
                                    <p:anim calcmode="lin" valueType="num">
                                      <p:cBhvr>
                                        <p:cTn id="156" dur="1000" fill="hold"/>
                                        <p:tgtEl>
                                          <p:spTgt spid="176155"/>
                                        </p:tgtEl>
                                        <p:attrNameLst>
                                          <p:attrName>ppt_h</p:attrName>
                                        </p:attrNameLst>
                                      </p:cBhvr>
                                      <p:tavLst>
                                        <p:tav tm="0">
                                          <p:val>
                                            <p:strVal val="#ppt_h"/>
                                          </p:val>
                                        </p:tav>
                                        <p:tav tm="100000">
                                          <p:val>
                                            <p:strVal val="#ppt_h"/>
                                          </p:val>
                                        </p:tav>
                                      </p:tavLst>
                                    </p:anim>
                                    <p:anim calcmode="lin" valueType="num">
                                      <p:cBhvr>
                                        <p:cTn id="157" dur="500" decel="50000" fill="hold">
                                          <p:stCondLst>
                                            <p:cond delay="0"/>
                                          </p:stCondLst>
                                        </p:cTn>
                                        <p:tgtEl>
                                          <p:spTgt spid="176155"/>
                                        </p:tgtEl>
                                        <p:attrNameLst>
                                          <p:attrName>ppt_x</p:attrName>
                                        </p:attrNameLst>
                                      </p:cBhvr>
                                      <p:tavLst>
                                        <p:tav tm="0">
                                          <p:val>
                                            <p:strVal val="#ppt_x+.4"/>
                                          </p:val>
                                        </p:tav>
                                        <p:tav tm="100000">
                                          <p:val>
                                            <p:strVal val="#ppt_x"/>
                                          </p:val>
                                        </p:tav>
                                      </p:tavLst>
                                    </p:anim>
                                    <p:anim calcmode="lin" valueType="num">
                                      <p:cBhvr>
                                        <p:cTn id="158" dur="500" decel="50000" fill="hold">
                                          <p:stCondLst>
                                            <p:cond delay="0"/>
                                          </p:stCondLst>
                                        </p:cTn>
                                        <p:tgtEl>
                                          <p:spTgt spid="176155"/>
                                        </p:tgtEl>
                                        <p:attrNameLst>
                                          <p:attrName>ppt_y</p:attrName>
                                        </p:attrNameLst>
                                      </p:cBhvr>
                                      <p:tavLst>
                                        <p:tav tm="0">
                                          <p:val>
                                            <p:strVal val="#ppt_y-.2"/>
                                          </p:val>
                                        </p:tav>
                                        <p:tav tm="100000">
                                          <p:val>
                                            <p:strVal val="#ppt_y+.1"/>
                                          </p:val>
                                        </p:tav>
                                      </p:tavLst>
                                    </p:anim>
                                    <p:anim calcmode="lin" valueType="num">
                                      <p:cBhvr>
                                        <p:cTn id="159" dur="500" accel="50000" fill="hold">
                                          <p:stCondLst>
                                            <p:cond delay="500"/>
                                          </p:stCondLst>
                                        </p:cTn>
                                        <p:tgtEl>
                                          <p:spTgt spid="176155"/>
                                        </p:tgtEl>
                                        <p:attrNameLst>
                                          <p:attrName>ppt_y</p:attrName>
                                        </p:attrNameLst>
                                      </p:cBhvr>
                                      <p:tavLst>
                                        <p:tav tm="0">
                                          <p:val>
                                            <p:strVal val="#ppt_y+.1"/>
                                          </p:val>
                                        </p:tav>
                                        <p:tav tm="100000">
                                          <p:val>
                                            <p:strVal val="#ppt_y"/>
                                          </p:val>
                                        </p:tav>
                                      </p:tavLst>
                                    </p:anim>
                                    <p:animEffect transition="in" filter="fade">
                                      <p:cBhvr>
                                        <p:cTn id="160" dur="1000" decel="50000">
                                          <p:stCondLst>
                                            <p:cond delay="0"/>
                                          </p:stCondLst>
                                        </p:cTn>
                                        <p:tgtEl>
                                          <p:spTgt spid="176155"/>
                                        </p:tgtEl>
                                      </p:cBhvr>
                                    </p:animEffect>
                                  </p:childTnLst>
                                </p:cTn>
                              </p:par>
                              <p:par>
                                <p:cTn id="161" presetID="25" presetClass="entr" presetSubtype="0" fill="hold" grpId="0" nodeType="withEffect">
                                  <p:stCondLst>
                                    <p:cond delay="0"/>
                                  </p:stCondLst>
                                  <p:childTnLst>
                                    <p:set>
                                      <p:cBhvr>
                                        <p:cTn id="162" dur="1" fill="hold">
                                          <p:stCondLst>
                                            <p:cond delay="0"/>
                                          </p:stCondLst>
                                        </p:cTn>
                                        <p:tgtEl>
                                          <p:spTgt spid="176156"/>
                                        </p:tgtEl>
                                        <p:attrNameLst>
                                          <p:attrName>style.visibility</p:attrName>
                                        </p:attrNameLst>
                                      </p:cBhvr>
                                      <p:to>
                                        <p:strVal val="visible"/>
                                      </p:to>
                                    </p:set>
                                    <p:anim calcmode="lin" valueType="num">
                                      <p:cBhvr>
                                        <p:cTn id="163" dur="500" decel="50000" fill="hold">
                                          <p:stCondLst>
                                            <p:cond delay="0"/>
                                          </p:stCondLst>
                                        </p:cTn>
                                        <p:tgtEl>
                                          <p:spTgt spid="176156"/>
                                        </p:tgtEl>
                                        <p:attrNameLst>
                                          <p:attrName>style.rotation</p:attrName>
                                        </p:attrNameLst>
                                      </p:cBhvr>
                                      <p:tavLst>
                                        <p:tav tm="0">
                                          <p:val>
                                            <p:fltVal val="-90"/>
                                          </p:val>
                                        </p:tav>
                                        <p:tav tm="100000">
                                          <p:val>
                                            <p:fltVal val="0"/>
                                          </p:val>
                                        </p:tav>
                                      </p:tavLst>
                                    </p:anim>
                                    <p:anim calcmode="lin" valueType="num">
                                      <p:cBhvr>
                                        <p:cTn id="164" dur="500" decel="50000" fill="hold">
                                          <p:stCondLst>
                                            <p:cond delay="0"/>
                                          </p:stCondLst>
                                        </p:cTn>
                                        <p:tgtEl>
                                          <p:spTgt spid="176156"/>
                                        </p:tgtEl>
                                        <p:attrNameLst>
                                          <p:attrName>ppt_w</p:attrName>
                                        </p:attrNameLst>
                                      </p:cBhvr>
                                      <p:tavLst>
                                        <p:tav tm="0">
                                          <p:val>
                                            <p:strVal val="#ppt_w"/>
                                          </p:val>
                                        </p:tav>
                                        <p:tav tm="100000">
                                          <p:val>
                                            <p:strVal val="#ppt_w*.05"/>
                                          </p:val>
                                        </p:tav>
                                      </p:tavLst>
                                    </p:anim>
                                    <p:anim calcmode="lin" valueType="num">
                                      <p:cBhvr>
                                        <p:cTn id="165" dur="500" accel="50000" fill="hold">
                                          <p:stCondLst>
                                            <p:cond delay="500"/>
                                          </p:stCondLst>
                                        </p:cTn>
                                        <p:tgtEl>
                                          <p:spTgt spid="176156"/>
                                        </p:tgtEl>
                                        <p:attrNameLst>
                                          <p:attrName>ppt_w</p:attrName>
                                        </p:attrNameLst>
                                      </p:cBhvr>
                                      <p:tavLst>
                                        <p:tav tm="0">
                                          <p:val>
                                            <p:strVal val="#ppt_w*.05"/>
                                          </p:val>
                                        </p:tav>
                                        <p:tav tm="100000">
                                          <p:val>
                                            <p:strVal val="#ppt_w"/>
                                          </p:val>
                                        </p:tav>
                                      </p:tavLst>
                                    </p:anim>
                                    <p:anim calcmode="lin" valueType="num">
                                      <p:cBhvr>
                                        <p:cTn id="166" dur="1000" fill="hold"/>
                                        <p:tgtEl>
                                          <p:spTgt spid="176156"/>
                                        </p:tgtEl>
                                        <p:attrNameLst>
                                          <p:attrName>ppt_h</p:attrName>
                                        </p:attrNameLst>
                                      </p:cBhvr>
                                      <p:tavLst>
                                        <p:tav tm="0">
                                          <p:val>
                                            <p:strVal val="#ppt_h"/>
                                          </p:val>
                                        </p:tav>
                                        <p:tav tm="100000">
                                          <p:val>
                                            <p:strVal val="#ppt_h"/>
                                          </p:val>
                                        </p:tav>
                                      </p:tavLst>
                                    </p:anim>
                                    <p:anim calcmode="lin" valueType="num">
                                      <p:cBhvr>
                                        <p:cTn id="167" dur="500" decel="50000" fill="hold">
                                          <p:stCondLst>
                                            <p:cond delay="0"/>
                                          </p:stCondLst>
                                        </p:cTn>
                                        <p:tgtEl>
                                          <p:spTgt spid="176156"/>
                                        </p:tgtEl>
                                        <p:attrNameLst>
                                          <p:attrName>ppt_x</p:attrName>
                                        </p:attrNameLst>
                                      </p:cBhvr>
                                      <p:tavLst>
                                        <p:tav tm="0">
                                          <p:val>
                                            <p:strVal val="#ppt_x+.4"/>
                                          </p:val>
                                        </p:tav>
                                        <p:tav tm="100000">
                                          <p:val>
                                            <p:strVal val="#ppt_x"/>
                                          </p:val>
                                        </p:tav>
                                      </p:tavLst>
                                    </p:anim>
                                    <p:anim calcmode="lin" valueType="num">
                                      <p:cBhvr>
                                        <p:cTn id="168" dur="500" decel="50000" fill="hold">
                                          <p:stCondLst>
                                            <p:cond delay="0"/>
                                          </p:stCondLst>
                                        </p:cTn>
                                        <p:tgtEl>
                                          <p:spTgt spid="176156"/>
                                        </p:tgtEl>
                                        <p:attrNameLst>
                                          <p:attrName>ppt_y</p:attrName>
                                        </p:attrNameLst>
                                      </p:cBhvr>
                                      <p:tavLst>
                                        <p:tav tm="0">
                                          <p:val>
                                            <p:strVal val="#ppt_y-.2"/>
                                          </p:val>
                                        </p:tav>
                                        <p:tav tm="100000">
                                          <p:val>
                                            <p:strVal val="#ppt_y+.1"/>
                                          </p:val>
                                        </p:tav>
                                      </p:tavLst>
                                    </p:anim>
                                    <p:anim calcmode="lin" valueType="num">
                                      <p:cBhvr>
                                        <p:cTn id="169" dur="500" accel="50000" fill="hold">
                                          <p:stCondLst>
                                            <p:cond delay="500"/>
                                          </p:stCondLst>
                                        </p:cTn>
                                        <p:tgtEl>
                                          <p:spTgt spid="176156"/>
                                        </p:tgtEl>
                                        <p:attrNameLst>
                                          <p:attrName>ppt_y</p:attrName>
                                        </p:attrNameLst>
                                      </p:cBhvr>
                                      <p:tavLst>
                                        <p:tav tm="0">
                                          <p:val>
                                            <p:strVal val="#ppt_y+.1"/>
                                          </p:val>
                                        </p:tav>
                                        <p:tav tm="100000">
                                          <p:val>
                                            <p:strVal val="#ppt_y"/>
                                          </p:val>
                                        </p:tav>
                                      </p:tavLst>
                                    </p:anim>
                                    <p:animEffect transition="in" filter="fade">
                                      <p:cBhvr>
                                        <p:cTn id="170" dur="1000" decel="50000">
                                          <p:stCondLst>
                                            <p:cond delay="0"/>
                                          </p:stCondLst>
                                        </p:cTn>
                                        <p:tgtEl>
                                          <p:spTgt spid="176156"/>
                                        </p:tgtEl>
                                      </p:cBhvr>
                                    </p:animEffect>
                                  </p:childTnLst>
                                </p:cTn>
                              </p:par>
                            </p:childTnLst>
                          </p:cTn>
                        </p:par>
                      </p:childTnLst>
                    </p:cTn>
                  </p:par>
                  <p:par>
                    <p:cTn id="171" fill="hold">
                      <p:stCondLst>
                        <p:cond delay="indefinite"/>
                      </p:stCondLst>
                      <p:childTnLst>
                        <p:par>
                          <p:cTn id="172" fill="hold">
                            <p:stCondLst>
                              <p:cond delay="0"/>
                            </p:stCondLst>
                            <p:childTnLst>
                              <p:par>
                                <p:cTn id="173" presetID="25" presetClass="entr" presetSubtype="0" fill="hold" grpId="0" nodeType="clickEffect">
                                  <p:stCondLst>
                                    <p:cond delay="0"/>
                                  </p:stCondLst>
                                  <p:childTnLst>
                                    <p:set>
                                      <p:cBhvr>
                                        <p:cTn id="174" dur="1" fill="hold">
                                          <p:stCondLst>
                                            <p:cond delay="0"/>
                                          </p:stCondLst>
                                        </p:cTn>
                                        <p:tgtEl>
                                          <p:spTgt spid="176154"/>
                                        </p:tgtEl>
                                        <p:attrNameLst>
                                          <p:attrName>style.visibility</p:attrName>
                                        </p:attrNameLst>
                                      </p:cBhvr>
                                      <p:to>
                                        <p:strVal val="visible"/>
                                      </p:to>
                                    </p:set>
                                    <p:anim calcmode="lin" valueType="num">
                                      <p:cBhvr>
                                        <p:cTn id="175" dur="500" decel="50000" fill="hold">
                                          <p:stCondLst>
                                            <p:cond delay="0"/>
                                          </p:stCondLst>
                                        </p:cTn>
                                        <p:tgtEl>
                                          <p:spTgt spid="176154"/>
                                        </p:tgtEl>
                                        <p:attrNameLst>
                                          <p:attrName>style.rotation</p:attrName>
                                        </p:attrNameLst>
                                      </p:cBhvr>
                                      <p:tavLst>
                                        <p:tav tm="0">
                                          <p:val>
                                            <p:fltVal val="-90"/>
                                          </p:val>
                                        </p:tav>
                                        <p:tav tm="100000">
                                          <p:val>
                                            <p:fltVal val="0"/>
                                          </p:val>
                                        </p:tav>
                                      </p:tavLst>
                                    </p:anim>
                                    <p:anim calcmode="lin" valueType="num">
                                      <p:cBhvr>
                                        <p:cTn id="176" dur="500" decel="50000" fill="hold">
                                          <p:stCondLst>
                                            <p:cond delay="0"/>
                                          </p:stCondLst>
                                        </p:cTn>
                                        <p:tgtEl>
                                          <p:spTgt spid="176154"/>
                                        </p:tgtEl>
                                        <p:attrNameLst>
                                          <p:attrName>ppt_w</p:attrName>
                                        </p:attrNameLst>
                                      </p:cBhvr>
                                      <p:tavLst>
                                        <p:tav tm="0">
                                          <p:val>
                                            <p:strVal val="#ppt_w"/>
                                          </p:val>
                                        </p:tav>
                                        <p:tav tm="100000">
                                          <p:val>
                                            <p:strVal val="#ppt_w*.05"/>
                                          </p:val>
                                        </p:tav>
                                      </p:tavLst>
                                    </p:anim>
                                    <p:anim calcmode="lin" valueType="num">
                                      <p:cBhvr>
                                        <p:cTn id="177" dur="500" accel="50000" fill="hold">
                                          <p:stCondLst>
                                            <p:cond delay="500"/>
                                          </p:stCondLst>
                                        </p:cTn>
                                        <p:tgtEl>
                                          <p:spTgt spid="176154"/>
                                        </p:tgtEl>
                                        <p:attrNameLst>
                                          <p:attrName>ppt_w</p:attrName>
                                        </p:attrNameLst>
                                      </p:cBhvr>
                                      <p:tavLst>
                                        <p:tav tm="0">
                                          <p:val>
                                            <p:strVal val="#ppt_w*.05"/>
                                          </p:val>
                                        </p:tav>
                                        <p:tav tm="100000">
                                          <p:val>
                                            <p:strVal val="#ppt_w"/>
                                          </p:val>
                                        </p:tav>
                                      </p:tavLst>
                                    </p:anim>
                                    <p:anim calcmode="lin" valueType="num">
                                      <p:cBhvr>
                                        <p:cTn id="178" dur="1000" fill="hold"/>
                                        <p:tgtEl>
                                          <p:spTgt spid="176154"/>
                                        </p:tgtEl>
                                        <p:attrNameLst>
                                          <p:attrName>ppt_h</p:attrName>
                                        </p:attrNameLst>
                                      </p:cBhvr>
                                      <p:tavLst>
                                        <p:tav tm="0">
                                          <p:val>
                                            <p:strVal val="#ppt_h"/>
                                          </p:val>
                                        </p:tav>
                                        <p:tav tm="100000">
                                          <p:val>
                                            <p:strVal val="#ppt_h"/>
                                          </p:val>
                                        </p:tav>
                                      </p:tavLst>
                                    </p:anim>
                                    <p:anim calcmode="lin" valueType="num">
                                      <p:cBhvr>
                                        <p:cTn id="179" dur="500" decel="50000" fill="hold">
                                          <p:stCondLst>
                                            <p:cond delay="0"/>
                                          </p:stCondLst>
                                        </p:cTn>
                                        <p:tgtEl>
                                          <p:spTgt spid="176154"/>
                                        </p:tgtEl>
                                        <p:attrNameLst>
                                          <p:attrName>ppt_x</p:attrName>
                                        </p:attrNameLst>
                                      </p:cBhvr>
                                      <p:tavLst>
                                        <p:tav tm="0">
                                          <p:val>
                                            <p:strVal val="#ppt_x+.4"/>
                                          </p:val>
                                        </p:tav>
                                        <p:tav tm="100000">
                                          <p:val>
                                            <p:strVal val="#ppt_x"/>
                                          </p:val>
                                        </p:tav>
                                      </p:tavLst>
                                    </p:anim>
                                    <p:anim calcmode="lin" valueType="num">
                                      <p:cBhvr>
                                        <p:cTn id="180" dur="500" decel="50000" fill="hold">
                                          <p:stCondLst>
                                            <p:cond delay="0"/>
                                          </p:stCondLst>
                                        </p:cTn>
                                        <p:tgtEl>
                                          <p:spTgt spid="176154"/>
                                        </p:tgtEl>
                                        <p:attrNameLst>
                                          <p:attrName>ppt_y</p:attrName>
                                        </p:attrNameLst>
                                      </p:cBhvr>
                                      <p:tavLst>
                                        <p:tav tm="0">
                                          <p:val>
                                            <p:strVal val="#ppt_y-.2"/>
                                          </p:val>
                                        </p:tav>
                                        <p:tav tm="100000">
                                          <p:val>
                                            <p:strVal val="#ppt_y+.1"/>
                                          </p:val>
                                        </p:tav>
                                      </p:tavLst>
                                    </p:anim>
                                    <p:anim calcmode="lin" valueType="num">
                                      <p:cBhvr>
                                        <p:cTn id="181" dur="500" accel="50000" fill="hold">
                                          <p:stCondLst>
                                            <p:cond delay="500"/>
                                          </p:stCondLst>
                                        </p:cTn>
                                        <p:tgtEl>
                                          <p:spTgt spid="176154"/>
                                        </p:tgtEl>
                                        <p:attrNameLst>
                                          <p:attrName>ppt_y</p:attrName>
                                        </p:attrNameLst>
                                      </p:cBhvr>
                                      <p:tavLst>
                                        <p:tav tm="0">
                                          <p:val>
                                            <p:strVal val="#ppt_y+.1"/>
                                          </p:val>
                                        </p:tav>
                                        <p:tav tm="100000">
                                          <p:val>
                                            <p:strVal val="#ppt_y"/>
                                          </p:val>
                                        </p:tav>
                                      </p:tavLst>
                                    </p:anim>
                                    <p:animEffect transition="in" filter="fade">
                                      <p:cBhvr>
                                        <p:cTn id="182" dur="1000" decel="50000">
                                          <p:stCondLst>
                                            <p:cond delay="0"/>
                                          </p:stCondLst>
                                        </p:cTn>
                                        <p:tgtEl>
                                          <p:spTgt spid="176154"/>
                                        </p:tgtEl>
                                      </p:cBhvr>
                                    </p:animEffect>
                                  </p:childTnLst>
                                </p:cTn>
                              </p:par>
                            </p:childTnLst>
                          </p:cTn>
                        </p:par>
                      </p:childTnLst>
                    </p:cTn>
                  </p:par>
                  <p:par>
                    <p:cTn id="183" fill="hold">
                      <p:stCondLst>
                        <p:cond delay="indefinite"/>
                      </p:stCondLst>
                      <p:childTnLst>
                        <p:par>
                          <p:cTn id="184" fill="hold">
                            <p:stCondLst>
                              <p:cond delay="0"/>
                            </p:stCondLst>
                            <p:childTnLst>
                              <p:par>
                                <p:cTn id="185" presetID="55" presetClass="entr" presetSubtype="0" fill="hold" grpId="0" nodeType="clickEffect">
                                  <p:stCondLst>
                                    <p:cond delay="0"/>
                                  </p:stCondLst>
                                  <p:childTnLst>
                                    <p:set>
                                      <p:cBhvr>
                                        <p:cTn id="186" dur="1" fill="hold">
                                          <p:stCondLst>
                                            <p:cond delay="0"/>
                                          </p:stCondLst>
                                        </p:cTn>
                                        <p:tgtEl>
                                          <p:spTgt spid="176146"/>
                                        </p:tgtEl>
                                        <p:attrNameLst>
                                          <p:attrName>style.visibility</p:attrName>
                                        </p:attrNameLst>
                                      </p:cBhvr>
                                      <p:to>
                                        <p:strVal val="visible"/>
                                      </p:to>
                                    </p:set>
                                    <p:anim calcmode="lin" valueType="num">
                                      <p:cBhvr>
                                        <p:cTn id="187" dur="1000" fill="hold"/>
                                        <p:tgtEl>
                                          <p:spTgt spid="176146"/>
                                        </p:tgtEl>
                                        <p:attrNameLst>
                                          <p:attrName>ppt_w</p:attrName>
                                        </p:attrNameLst>
                                      </p:cBhvr>
                                      <p:tavLst>
                                        <p:tav tm="0">
                                          <p:val>
                                            <p:strVal val="#ppt_w*0.70"/>
                                          </p:val>
                                        </p:tav>
                                        <p:tav tm="100000">
                                          <p:val>
                                            <p:strVal val="#ppt_w"/>
                                          </p:val>
                                        </p:tav>
                                      </p:tavLst>
                                    </p:anim>
                                    <p:anim calcmode="lin" valueType="num">
                                      <p:cBhvr>
                                        <p:cTn id="188" dur="1000" fill="hold"/>
                                        <p:tgtEl>
                                          <p:spTgt spid="176146"/>
                                        </p:tgtEl>
                                        <p:attrNameLst>
                                          <p:attrName>ppt_h</p:attrName>
                                        </p:attrNameLst>
                                      </p:cBhvr>
                                      <p:tavLst>
                                        <p:tav tm="0">
                                          <p:val>
                                            <p:strVal val="#ppt_h"/>
                                          </p:val>
                                        </p:tav>
                                        <p:tav tm="100000">
                                          <p:val>
                                            <p:strVal val="#ppt_h"/>
                                          </p:val>
                                        </p:tav>
                                      </p:tavLst>
                                    </p:anim>
                                    <p:animEffect transition="in" filter="fade">
                                      <p:cBhvr>
                                        <p:cTn id="189" dur="1000"/>
                                        <p:tgtEl>
                                          <p:spTgt spid="176146"/>
                                        </p:tgtEl>
                                      </p:cBhvr>
                                    </p:animEffect>
                                  </p:childTnLst>
                                </p:cTn>
                              </p:par>
                              <p:par>
                                <p:cTn id="190" presetID="25" presetClass="entr" presetSubtype="0" fill="hold" grpId="0" nodeType="withEffect">
                                  <p:stCondLst>
                                    <p:cond delay="0"/>
                                  </p:stCondLst>
                                  <p:childTnLst>
                                    <p:set>
                                      <p:cBhvr>
                                        <p:cTn id="191" dur="1" fill="hold">
                                          <p:stCondLst>
                                            <p:cond delay="0"/>
                                          </p:stCondLst>
                                        </p:cTn>
                                        <p:tgtEl>
                                          <p:spTgt spid="31"/>
                                        </p:tgtEl>
                                        <p:attrNameLst>
                                          <p:attrName>style.visibility</p:attrName>
                                        </p:attrNameLst>
                                      </p:cBhvr>
                                      <p:to>
                                        <p:strVal val="visible"/>
                                      </p:to>
                                    </p:set>
                                    <p:anim calcmode="lin" valueType="num">
                                      <p:cBhvr>
                                        <p:cTn id="192" dur="500" decel="50000" fill="hold">
                                          <p:stCondLst>
                                            <p:cond delay="0"/>
                                          </p:stCondLst>
                                        </p:cTn>
                                        <p:tgtEl>
                                          <p:spTgt spid="31"/>
                                        </p:tgtEl>
                                        <p:attrNameLst>
                                          <p:attrName>style.rotation</p:attrName>
                                        </p:attrNameLst>
                                      </p:cBhvr>
                                      <p:tavLst>
                                        <p:tav tm="0">
                                          <p:val>
                                            <p:fltVal val="-90"/>
                                          </p:val>
                                        </p:tav>
                                        <p:tav tm="100000">
                                          <p:val>
                                            <p:fltVal val="0"/>
                                          </p:val>
                                        </p:tav>
                                      </p:tavLst>
                                    </p:anim>
                                    <p:anim calcmode="lin" valueType="num">
                                      <p:cBhvr>
                                        <p:cTn id="193" dur="500" decel="50000" fill="hold">
                                          <p:stCondLst>
                                            <p:cond delay="0"/>
                                          </p:stCondLst>
                                        </p:cTn>
                                        <p:tgtEl>
                                          <p:spTgt spid="31"/>
                                        </p:tgtEl>
                                        <p:attrNameLst>
                                          <p:attrName>ppt_w</p:attrName>
                                        </p:attrNameLst>
                                      </p:cBhvr>
                                      <p:tavLst>
                                        <p:tav tm="0">
                                          <p:val>
                                            <p:strVal val="#ppt_w"/>
                                          </p:val>
                                        </p:tav>
                                        <p:tav tm="100000">
                                          <p:val>
                                            <p:strVal val="#ppt_w*.05"/>
                                          </p:val>
                                        </p:tav>
                                      </p:tavLst>
                                    </p:anim>
                                    <p:anim calcmode="lin" valueType="num">
                                      <p:cBhvr>
                                        <p:cTn id="194" dur="500" accel="50000" fill="hold">
                                          <p:stCondLst>
                                            <p:cond delay="500"/>
                                          </p:stCondLst>
                                        </p:cTn>
                                        <p:tgtEl>
                                          <p:spTgt spid="31"/>
                                        </p:tgtEl>
                                        <p:attrNameLst>
                                          <p:attrName>ppt_w</p:attrName>
                                        </p:attrNameLst>
                                      </p:cBhvr>
                                      <p:tavLst>
                                        <p:tav tm="0">
                                          <p:val>
                                            <p:strVal val="#ppt_w*.05"/>
                                          </p:val>
                                        </p:tav>
                                        <p:tav tm="100000">
                                          <p:val>
                                            <p:strVal val="#ppt_w"/>
                                          </p:val>
                                        </p:tav>
                                      </p:tavLst>
                                    </p:anim>
                                    <p:anim calcmode="lin" valueType="num">
                                      <p:cBhvr>
                                        <p:cTn id="195" dur="1000" fill="hold"/>
                                        <p:tgtEl>
                                          <p:spTgt spid="31"/>
                                        </p:tgtEl>
                                        <p:attrNameLst>
                                          <p:attrName>ppt_h</p:attrName>
                                        </p:attrNameLst>
                                      </p:cBhvr>
                                      <p:tavLst>
                                        <p:tav tm="0">
                                          <p:val>
                                            <p:strVal val="#ppt_h"/>
                                          </p:val>
                                        </p:tav>
                                        <p:tav tm="100000">
                                          <p:val>
                                            <p:strVal val="#ppt_h"/>
                                          </p:val>
                                        </p:tav>
                                      </p:tavLst>
                                    </p:anim>
                                    <p:anim calcmode="lin" valueType="num">
                                      <p:cBhvr>
                                        <p:cTn id="196" dur="500" decel="50000" fill="hold">
                                          <p:stCondLst>
                                            <p:cond delay="0"/>
                                          </p:stCondLst>
                                        </p:cTn>
                                        <p:tgtEl>
                                          <p:spTgt spid="31"/>
                                        </p:tgtEl>
                                        <p:attrNameLst>
                                          <p:attrName>ppt_x</p:attrName>
                                        </p:attrNameLst>
                                      </p:cBhvr>
                                      <p:tavLst>
                                        <p:tav tm="0">
                                          <p:val>
                                            <p:strVal val="#ppt_x+.4"/>
                                          </p:val>
                                        </p:tav>
                                        <p:tav tm="100000">
                                          <p:val>
                                            <p:strVal val="#ppt_x"/>
                                          </p:val>
                                        </p:tav>
                                      </p:tavLst>
                                    </p:anim>
                                    <p:anim calcmode="lin" valueType="num">
                                      <p:cBhvr>
                                        <p:cTn id="197" dur="500" decel="50000" fill="hold">
                                          <p:stCondLst>
                                            <p:cond delay="0"/>
                                          </p:stCondLst>
                                        </p:cTn>
                                        <p:tgtEl>
                                          <p:spTgt spid="31"/>
                                        </p:tgtEl>
                                        <p:attrNameLst>
                                          <p:attrName>ppt_y</p:attrName>
                                        </p:attrNameLst>
                                      </p:cBhvr>
                                      <p:tavLst>
                                        <p:tav tm="0">
                                          <p:val>
                                            <p:strVal val="#ppt_y-.2"/>
                                          </p:val>
                                        </p:tav>
                                        <p:tav tm="100000">
                                          <p:val>
                                            <p:strVal val="#ppt_y+.1"/>
                                          </p:val>
                                        </p:tav>
                                      </p:tavLst>
                                    </p:anim>
                                    <p:anim calcmode="lin" valueType="num">
                                      <p:cBhvr>
                                        <p:cTn id="198" dur="500" accel="50000" fill="hold">
                                          <p:stCondLst>
                                            <p:cond delay="500"/>
                                          </p:stCondLst>
                                        </p:cTn>
                                        <p:tgtEl>
                                          <p:spTgt spid="31"/>
                                        </p:tgtEl>
                                        <p:attrNameLst>
                                          <p:attrName>ppt_y</p:attrName>
                                        </p:attrNameLst>
                                      </p:cBhvr>
                                      <p:tavLst>
                                        <p:tav tm="0">
                                          <p:val>
                                            <p:strVal val="#ppt_y+.1"/>
                                          </p:val>
                                        </p:tav>
                                        <p:tav tm="100000">
                                          <p:val>
                                            <p:strVal val="#ppt_y"/>
                                          </p:val>
                                        </p:tav>
                                      </p:tavLst>
                                    </p:anim>
                                    <p:animEffect transition="in" filter="fade">
                                      <p:cBhvr>
                                        <p:cTn id="199" dur="1000" decel="50000">
                                          <p:stCondLst>
                                            <p:cond delay="0"/>
                                          </p:stCondLst>
                                        </p:cTn>
                                        <p:tgtEl>
                                          <p:spTgt spid="31"/>
                                        </p:tgtEl>
                                      </p:cBhvr>
                                    </p:animEffect>
                                  </p:childTnLst>
                                </p:cTn>
                              </p:par>
                              <p:par>
                                <p:cTn id="200" presetID="25" presetClass="entr" presetSubtype="0" fill="hold" grpId="0" nodeType="withEffect">
                                  <p:stCondLst>
                                    <p:cond delay="0"/>
                                  </p:stCondLst>
                                  <p:childTnLst>
                                    <p:set>
                                      <p:cBhvr>
                                        <p:cTn id="201" dur="1" fill="hold">
                                          <p:stCondLst>
                                            <p:cond delay="0"/>
                                          </p:stCondLst>
                                        </p:cTn>
                                        <p:tgtEl>
                                          <p:spTgt spid="32"/>
                                        </p:tgtEl>
                                        <p:attrNameLst>
                                          <p:attrName>style.visibility</p:attrName>
                                        </p:attrNameLst>
                                      </p:cBhvr>
                                      <p:to>
                                        <p:strVal val="visible"/>
                                      </p:to>
                                    </p:set>
                                    <p:anim calcmode="lin" valueType="num">
                                      <p:cBhvr>
                                        <p:cTn id="202" dur="500" decel="50000" fill="hold">
                                          <p:stCondLst>
                                            <p:cond delay="0"/>
                                          </p:stCondLst>
                                        </p:cTn>
                                        <p:tgtEl>
                                          <p:spTgt spid="32"/>
                                        </p:tgtEl>
                                        <p:attrNameLst>
                                          <p:attrName>style.rotation</p:attrName>
                                        </p:attrNameLst>
                                      </p:cBhvr>
                                      <p:tavLst>
                                        <p:tav tm="0">
                                          <p:val>
                                            <p:fltVal val="-90"/>
                                          </p:val>
                                        </p:tav>
                                        <p:tav tm="100000">
                                          <p:val>
                                            <p:fltVal val="0"/>
                                          </p:val>
                                        </p:tav>
                                      </p:tavLst>
                                    </p:anim>
                                    <p:anim calcmode="lin" valueType="num">
                                      <p:cBhvr>
                                        <p:cTn id="203" dur="500" decel="50000" fill="hold">
                                          <p:stCondLst>
                                            <p:cond delay="0"/>
                                          </p:stCondLst>
                                        </p:cTn>
                                        <p:tgtEl>
                                          <p:spTgt spid="32"/>
                                        </p:tgtEl>
                                        <p:attrNameLst>
                                          <p:attrName>ppt_w</p:attrName>
                                        </p:attrNameLst>
                                      </p:cBhvr>
                                      <p:tavLst>
                                        <p:tav tm="0">
                                          <p:val>
                                            <p:strVal val="#ppt_w"/>
                                          </p:val>
                                        </p:tav>
                                        <p:tav tm="100000">
                                          <p:val>
                                            <p:strVal val="#ppt_w*.05"/>
                                          </p:val>
                                        </p:tav>
                                      </p:tavLst>
                                    </p:anim>
                                    <p:anim calcmode="lin" valueType="num">
                                      <p:cBhvr>
                                        <p:cTn id="204" dur="500" accel="50000" fill="hold">
                                          <p:stCondLst>
                                            <p:cond delay="500"/>
                                          </p:stCondLst>
                                        </p:cTn>
                                        <p:tgtEl>
                                          <p:spTgt spid="32"/>
                                        </p:tgtEl>
                                        <p:attrNameLst>
                                          <p:attrName>ppt_w</p:attrName>
                                        </p:attrNameLst>
                                      </p:cBhvr>
                                      <p:tavLst>
                                        <p:tav tm="0">
                                          <p:val>
                                            <p:strVal val="#ppt_w*.05"/>
                                          </p:val>
                                        </p:tav>
                                        <p:tav tm="100000">
                                          <p:val>
                                            <p:strVal val="#ppt_w"/>
                                          </p:val>
                                        </p:tav>
                                      </p:tavLst>
                                    </p:anim>
                                    <p:anim calcmode="lin" valueType="num">
                                      <p:cBhvr>
                                        <p:cTn id="205" dur="1000" fill="hold"/>
                                        <p:tgtEl>
                                          <p:spTgt spid="32"/>
                                        </p:tgtEl>
                                        <p:attrNameLst>
                                          <p:attrName>ppt_h</p:attrName>
                                        </p:attrNameLst>
                                      </p:cBhvr>
                                      <p:tavLst>
                                        <p:tav tm="0">
                                          <p:val>
                                            <p:strVal val="#ppt_h"/>
                                          </p:val>
                                        </p:tav>
                                        <p:tav tm="100000">
                                          <p:val>
                                            <p:strVal val="#ppt_h"/>
                                          </p:val>
                                        </p:tav>
                                      </p:tavLst>
                                    </p:anim>
                                    <p:anim calcmode="lin" valueType="num">
                                      <p:cBhvr>
                                        <p:cTn id="206" dur="500" decel="50000" fill="hold">
                                          <p:stCondLst>
                                            <p:cond delay="0"/>
                                          </p:stCondLst>
                                        </p:cTn>
                                        <p:tgtEl>
                                          <p:spTgt spid="32"/>
                                        </p:tgtEl>
                                        <p:attrNameLst>
                                          <p:attrName>ppt_x</p:attrName>
                                        </p:attrNameLst>
                                      </p:cBhvr>
                                      <p:tavLst>
                                        <p:tav tm="0">
                                          <p:val>
                                            <p:strVal val="#ppt_x+.4"/>
                                          </p:val>
                                        </p:tav>
                                        <p:tav tm="100000">
                                          <p:val>
                                            <p:strVal val="#ppt_x"/>
                                          </p:val>
                                        </p:tav>
                                      </p:tavLst>
                                    </p:anim>
                                    <p:anim calcmode="lin" valueType="num">
                                      <p:cBhvr>
                                        <p:cTn id="207" dur="500" decel="50000" fill="hold">
                                          <p:stCondLst>
                                            <p:cond delay="0"/>
                                          </p:stCondLst>
                                        </p:cTn>
                                        <p:tgtEl>
                                          <p:spTgt spid="32"/>
                                        </p:tgtEl>
                                        <p:attrNameLst>
                                          <p:attrName>ppt_y</p:attrName>
                                        </p:attrNameLst>
                                      </p:cBhvr>
                                      <p:tavLst>
                                        <p:tav tm="0">
                                          <p:val>
                                            <p:strVal val="#ppt_y-.2"/>
                                          </p:val>
                                        </p:tav>
                                        <p:tav tm="100000">
                                          <p:val>
                                            <p:strVal val="#ppt_y+.1"/>
                                          </p:val>
                                        </p:tav>
                                      </p:tavLst>
                                    </p:anim>
                                    <p:anim calcmode="lin" valueType="num">
                                      <p:cBhvr>
                                        <p:cTn id="208" dur="500" accel="50000" fill="hold">
                                          <p:stCondLst>
                                            <p:cond delay="500"/>
                                          </p:stCondLst>
                                        </p:cTn>
                                        <p:tgtEl>
                                          <p:spTgt spid="32"/>
                                        </p:tgtEl>
                                        <p:attrNameLst>
                                          <p:attrName>ppt_y</p:attrName>
                                        </p:attrNameLst>
                                      </p:cBhvr>
                                      <p:tavLst>
                                        <p:tav tm="0">
                                          <p:val>
                                            <p:strVal val="#ppt_y+.1"/>
                                          </p:val>
                                        </p:tav>
                                        <p:tav tm="100000">
                                          <p:val>
                                            <p:strVal val="#ppt_y"/>
                                          </p:val>
                                        </p:tav>
                                      </p:tavLst>
                                    </p:anim>
                                    <p:animEffect transition="in" filter="fade">
                                      <p:cBhvr>
                                        <p:cTn id="209" dur="1000" decel="50000">
                                          <p:stCondLst>
                                            <p:cond delay="0"/>
                                          </p:stCondLst>
                                        </p:cTn>
                                        <p:tgtEl>
                                          <p:spTgt spid="32"/>
                                        </p:tgtEl>
                                      </p:cBhvr>
                                    </p:animEffect>
                                  </p:childTnLst>
                                </p:cTn>
                              </p:par>
                              <p:par>
                                <p:cTn id="210" presetID="25" presetClass="entr" presetSubtype="0" fill="hold" grpId="0" nodeType="withEffect">
                                  <p:stCondLst>
                                    <p:cond delay="0"/>
                                  </p:stCondLst>
                                  <p:childTnLst>
                                    <p:set>
                                      <p:cBhvr>
                                        <p:cTn id="211" dur="1" fill="hold">
                                          <p:stCondLst>
                                            <p:cond delay="0"/>
                                          </p:stCondLst>
                                        </p:cTn>
                                        <p:tgtEl>
                                          <p:spTgt spid="33"/>
                                        </p:tgtEl>
                                        <p:attrNameLst>
                                          <p:attrName>style.visibility</p:attrName>
                                        </p:attrNameLst>
                                      </p:cBhvr>
                                      <p:to>
                                        <p:strVal val="visible"/>
                                      </p:to>
                                    </p:set>
                                    <p:anim calcmode="lin" valueType="num">
                                      <p:cBhvr>
                                        <p:cTn id="212" dur="500" decel="50000" fill="hold">
                                          <p:stCondLst>
                                            <p:cond delay="0"/>
                                          </p:stCondLst>
                                        </p:cTn>
                                        <p:tgtEl>
                                          <p:spTgt spid="33"/>
                                        </p:tgtEl>
                                        <p:attrNameLst>
                                          <p:attrName>style.rotation</p:attrName>
                                        </p:attrNameLst>
                                      </p:cBhvr>
                                      <p:tavLst>
                                        <p:tav tm="0">
                                          <p:val>
                                            <p:fltVal val="-90"/>
                                          </p:val>
                                        </p:tav>
                                        <p:tav tm="100000">
                                          <p:val>
                                            <p:fltVal val="0"/>
                                          </p:val>
                                        </p:tav>
                                      </p:tavLst>
                                    </p:anim>
                                    <p:anim calcmode="lin" valueType="num">
                                      <p:cBhvr>
                                        <p:cTn id="213" dur="500" decel="50000" fill="hold">
                                          <p:stCondLst>
                                            <p:cond delay="0"/>
                                          </p:stCondLst>
                                        </p:cTn>
                                        <p:tgtEl>
                                          <p:spTgt spid="33"/>
                                        </p:tgtEl>
                                        <p:attrNameLst>
                                          <p:attrName>ppt_w</p:attrName>
                                        </p:attrNameLst>
                                      </p:cBhvr>
                                      <p:tavLst>
                                        <p:tav tm="0">
                                          <p:val>
                                            <p:strVal val="#ppt_w"/>
                                          </p:val>
                                        </p:tav>
                                        <p:tav tm="100000">
                                          <p:val>
                                            <p:strVal val="#ppt_w*.05"/>
                                          </p:val>
                                        </p:tav>
                                      </p:tavLst>
                                    </p:anim>
                                    <p:anim calcmode="lin" valueType="num">
                                      <p:cBhvr>
                                        <p:cTn id="214" dur="500" accel="50000" fill="hold">
                                          <p:stCondLst>
                                            <p:cond delay="500"/>
                                          </p:stCondLst>
                                        </p:cTn>
                                        <p:tgtEl>
                                          <p:spTgt spid="33"/>
                                        </p:tgtEl>
                                        <p:attrNameLst>
                                          <p:attrName>ppt_w</p:attrName>
                                        </p:attrNameLst>
                                      </p:cBhvr>
                                      <p:tavLst>
                                        <p:tav tm="0">
                                          <p:val>
                                            <p:strVal val="#ppt_w*.05"/>
                                          </p:val>
                                        </p:tav>
                                        <p:tav tm="100000">
                                          <p:val>
                                            <p:strVal val="#ppt_w"/>
                                          </p:val>
                                        </p:tav>
                                      </p:tavLst>
                                    </p:anim>
                                    <p:anim calcmode="lin" valueType="num">
                                      <p:cBhvr>
                                        <p:cTn id="215" dur="1000" fill="hold"/>
                                        <p:tgtEl>
                                          <p:spTgt spid="33"/>
                                        </p:tgtEl>
                                        <p:attrNameLst>
                                          <p:attrName>ppt_h</p:attrName>
                                        </p:attrNameLst>
                                      </p:cBhvr>
                                      <p:tavLst>
                                        <p:tav tm="0">
                                          <p:val>
                                            <p:strVal val="#ppt_h"/>
                                          </p:val>
                                        </p:tav>
                                        <p:tav tm="100000">
                                          <p:val>
                                            <p:strVal val="#ppt_h"/>
                                          </p:val>
                                        </p:tav>
                                      </p:tavLst>
                                    </p:anim>
                                    <p:anim calcmode="lin" valueType="num">
                                      <p:cBhvr>
                                        <p:cTn id="216" dur="500" decel="50000" fill="hold">
                                          <p:stCondLst>
                                            <p:cond delay="0"/>
                                          </p:stCondLst>
                                        </p:cTn>
                                        <p:tgtEl>
                                          <p:spTgt spid="33"/>
                                        </p:tgtEl>
                                        <p:attrNameLst>
                                          <p:attrName>ppt_x</p:attrName>
                                        </p:attrNameLst>
                                      </p:cBhvr>
                                      <p:tavLst>
                                        <p:tav tm="0">
                                          <p:val>
                                            <p:strVal val="#ppt_x+.4"/>
                                          </p:val>
                                        </p:tav>
                                        <p:tav tm="100000">
                                          <p:val>
                                            <p:strVal val="#ppt_x"/>
                                          </p:val>
                                        </p:tav>
                                      </p:tavLst>
                                    </p:anim>
                                    <p:anim calcmode="lin" valueType="num">
                                      <p:cBhvr>
                                        <p:cTn id="217" dur="500" decel="50000" fill="hold">
                                          <p:stCondLst>
                                            <p:cond delay="0"/>
                                          </p:stCondLst>
                                        </p:cTn>
                                        <p:tgtEl>
                                          <p:spTgt spid="33"/>
                                        </p:tgtEl>
                                        <p:attrNameLst>
                                          <p:attrName>ppt_y</p:attrName>
                                        </p:attrNameLst>
                                      </p:cBhvr>
                                      <p:tavLst>
                                        <p:tav tm="0">
                                          <p:val>
                                            <p:strVal val="#ppt_y-.2"/>
                                          </p:val>
                                        </p:tav>
                                        <p:tav tm="100000">
                                          <p:val>
                                            <p:strVal val="#ppt_y+.1"/>
                                          </p:val>
                                        </p:tav>
                                      </p:tavLst>
                                    </p:anim>
                                    <p:anim calcmode="lin" valueType="num">
                                      <p:cBhvr>
                                        <p:cTn id="218" dur="500" accel="50000" fill="hold">
                                          <p:stCondLst>
                                            <p:cond delay="500"/>
                                          </p:stCondLst>
                                        </p:cTn>
                                        <p:tgtEl>
                                          <p:spTgt spid="33"/>
                                        </p:tgtEl>
                                        <p:attrNameLst>
                                          <p:attrName>ppt_y</p:attrName>
                                        </p:attrNameLst>
                                      </p:cBhvr>
                                      <p:tavLst>
                                        <p:tav tm="0">
                                          <p:val>
                                            <p:strVal val="#ppt_y+.1"/>
                                          </p:val>
                                        </p:tav>
                                        <p:tav tm="100000">
                                          <p:val>
                                            <p:strVal val="#ppt_y"/>
                                          </p:val>
                                        </p:tav>
                                      </p:tavLst>
                                    </p:anim>
                                    <p:animEffect transition="in" filter="fade">
                                      <p:cBhvr>
                                        <p:cTn id="219" dur="1000" decel="50000">
                                          <p:stCondLst>
                                            <p:cond delay="0"/>
                                          </p:stCondLst>
                                        </p:cTn>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8" grpId="0" animBg="1"/>
      <p:bldP spid="176139" grpId="0" animBg="1"/>
      <p:bldP spid="176140" grpId="0" animBg="1"/>
      <p:bldP spid="176141" grpId="0" animBg="1"/>
      <p:bldP spid="176142" grpId="0" animBg="1"/>
      <p:bldP spid="176144" grpId="0" animBg="1"/>
      <p:bldP spid="176145" grpId="0" animBg="1"/>
      <p:bldP spid="176146" grpId="0" animBg="1"/>
      <p:bldP spid="176147" grpId="0" animBg="1"/>
      <p:bldP spid="176148" grpId="0" animBg="1"/>
      <p:bldP spid="176149" grpId="0" animBg="1"/>
      <p:bldP spid="176150" grpId="0" animBg="1"/>
      <p:bldP spid="176151" grpId="0" animBg="1"/>
      <p:bldP spid="176152" grpId="0" animBg="1"/>
      <p:bldP spid="176153" grpId="0" animBg="1"/>
      <p:bldP spid="176154" grpId="0" animBg="1"/>
      <p:bldP spid="176155" grpId="0" animBg="1"/>
      <p:bldP spid="176156" grpId="0" animBg="1"/>
      <p:bldP spid="31" grpId="0" animBg="1"/>
      <p:bldP spid="32" grpId="0" animBg="1"/>
      <p:bldP spid="3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12775" y="228600"/>
            <a:ext cx="8153400" cy="990600"/>
          </a:xfrm>
        </p:spPr>
        <p:txBody>
          <a:bodyPr/>
          <a:lstStyle/>
          <a:p>
            <a:pPr eaLnBrk="1" hangingPunct="1"/>
            <a:r>
              <a:rPr lang="en-US" smtClean="0"/>
              <a:t>Objectives</a:t>
            </a:r>
          </a:p>
        </p:txBody>
      </p:sp>
      <p:sp>
        <p:nvSpPr>
          <p:cNvPr id="3" name="Content Placeholder 2"/>
          <p:cNvSpPr>
            <a:spLocks noGrp="1"/>
          </p:cNvSpPr>
          <p:nvPr>
            <p:ph sz="quarter" idx="1"/>
          </p:nvPr>
        </p:nvSpPr>
        <p:spPr>
          <a:xfrm>
            <a:off x="152400" y="1600200"/>
            <a:ext cx="3657600" cy="5257800"/>
          </a:xfrm>
        </p:spPr>
        <p:txBody>
          <a:bodyPr>
            <a:normAutofit/>
          </a:bodyPr>
          <a:lstStyle/>
          <a:p>
            <a:pPr marL="320040" indent="-320040" eaLnBrk="1" fontAlgn="auto" hangingPunct="1">
              <a:spcAft>
                <a:spcPts val="0"/>
              </a:spcAft>
              <a:buFont typeface="Wingdings"/>
              <a:buChar char=""/>
              <a:defRPr/>
            </a:pPr>
            <a:r>
              <a:rPr lang="en-US" dirty="0" smtClean="0"/>
              <a:t>Written Composition</a:t>
            </a:r>
          </a:p>
          <a:p>
            <a:pPr marL="320040" indent="-320040" eaLnBrk="1" fontAlgn="auto" hangingPunct="1">
              <a:spcAft>
                <a:spcPts val="0"/>
              </a:spcAft>
              <a:buFont typeface="Wingdings"/>
              <a:buChar char=""/>
              <a:defRPr/>
            </a:pPr>
            <a:r>
              <a:rPr lang="en-US" dirty="0" smtClean="0"/>
              <a:t>Flowers and Hays Model</a:t>
            </a:r>
          </a:p>
          <a:p>
            <a:pPr marL="320040" indent="-320040" eaLnBrk="1" fontAlgn="auto" hangingPunct="1">
              <a:spcAft>
                <a:spcPts val="0"/>
              </a:spcAft>
              <a:buFont typeface="Wingdings"/>
              <a:buChar char=""/>
              <a:defRPr/>
            </a:pPr>
            <a:r>
              <a:rPr lang="en-US" dirty="0" smtClean="0"/>
              <a:t>Genre Writing </a:t>
            </a:r>
            <a:endParaRPr lang="en-US" dirty="0" smtClean="0"/>
          </a:p>
          <a:p>
            <a:pPr marL="320040" indent="-320040" eaLnBrk="1" fontAlgn="auto" hangingPunct="1">
              <a:spcAft>
                <a:spcPts val="0"/>
              </a:spcAft>
              <a:buFont typeface="Wingdings"/>
              <a:buChar char=""/>
              <a:defRPr/>
            </a:pPr>
            <a:r>
              <a:rPr lang="en-US" dirty="0" smtClean="0"/>
              <a:t>Editing/Revision</a:t>
            </a:r>
            <a:r>
              <a:rPr lang="en-US" dirty="0" smtClean="0"/>
              <a:t> </a:t>
            </a:r>
            <a:endParaRPr lang="en-US" dirty="0" smtClean="0"/>
          </a:p>
          <a:p>
            <a:pPr marL="320040" indent="-320040" eaLnBrk="1" fontAlgn="auto" hangingPunct="1">
              <a:spcAft>
                <a:spcPts val="0"/>
              </a:spcAft>
              <a:buFont typeface="Wingdings"/>
              <a:buChar char=""/>
              <a:defRPr/>
            </a:pPr>
            <a:endParaRPr lang="en-US" dirty="0" smtClean="0"/>
          </a:p>
        </p:txBody>
      </p:sp>
      <p:pic>
        <p:nvPicPr>
          <p:cNvPr id="19461" name="Picture 2" descr="C:\Users\rfrantu.DPSUSER\AppData\Local\Microsoft\Windows\Temporary Internet Files\Content.IE5\MJK731BA\MC900295069[1].wmf"/>
          <p:cNvPicPr>
            <a:picLocks noChangeAspect="1" noChangeArrowheads="1"/>
          </p:cNvPicPr>
          <p:nvPr/>
        </p:nvPicPr>
        <p:blipFill>
          <a:blip r:embed="rId2" cstate="print"/>
          <a:srcRect/>
          <a:stretch>
            <a:fillRect/>
          </a:stretch>
        </p:blipFill>
        <p:spPr bwMode="auto">
          <a:xfrm>
            <a:off x="6400800" y="152400"/>
            <a:ext cx="1830388" cy="1316038"/>
          </a:xfrm>
          <a:prstGeom prst="rect">
            <a:avLst/>
          </a:prstGeom>
          <a:noFill/>
          <a:ln w="9525">
            <a:noFill/>
            <a:miter lim="800000"/>
            <a:headEnd/>
            <a:tailEnd/>
          </a:ln>
        </p:spPr>
      </p:pic>
      <p:pic>
        <p:nvPicPr>
          <p:cNvPr id="96258" name="Picture 2" descr="http://ts3.mm.bing.net/images/thumbnail.aspx?q=4735034474823682&amp;id=5bec83617c03c98175bfb6c28deb76b7&amp;url=http%3a%2f%2f4.bp.blogspot.com%2f_4Cb_t7BLaIA%2fTRpkt0Oi2oI%2fAAAAAAAABxI%2fZnLs2Qt0b9M%2fs1600%2ffunny-pictures-cat-writes-a-tell-all-book-about-you.jpg"/>
          <p:cNvPicPr>
            <a:picLocks noChangeAspect="1" noChangeArrowheads="1"/>
          </p:cNvPicPr>
          <p:nvPr/>
        </p:nvPicPr>
        <p:blipFill>
          <a:blip r:embed="rId3" cstate="print"/>
          <a:srcRect/>
          <a:stretch>
            <a:fillRect/>
          </a:stretch>
        </p:blipFill>
        <p:spPr bwMode="auto">
          <a:xfrm>
            <a:off x="3822700" y="1981200"/>
            <a:ext cx="4978400" cy="37338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Oval 2"/>
          <p:cNvSpPr>
            <a:spLocks noChangeArrowheads="1"/>
          </p:cNvSpPr>
          <p:nvPr/>
        </p:nvSpPr>
        <p:spPr bwMode="auto">
          <a:xfrm>
            <a:off x="3505200" y="4343400"/>
            <a:ext cx="2133600" cy="533400"/>
          </a:xfrm>
          <a:prstGeom prst="ellipse">
            <a:avLst/>
          </a:prstGeom>
          <a:noFill/>
          <a:ln w="9525">
            <a:solidFill>
              <a:schemeClr val="tx1"/>
            </a:solidFill>
            <a:round/>
            <a:headEnd/>
            <a:tailEnd/>
          </a:ln>
        </p:spPr>
        <p:txBody>
          <a:bodyPr wrap="none" anchor="ctr"/>
          <a:lstStyle/>
          <a:p>
            <a:endParaRPr lang="en-US"/>
          </a:p>
        </p:txBody>
      </p:sp>
      <p:sp>
        <p:nvSpPr>
          <p:cNvPr id="48131" name="Oval 3"/>
          <p:cNvSpPr>
            <a:spLocks noChangeArrowheads="1"/>
          </p:cNvSpPr>
          <p:nvPr/>
        </p:nvSpPr>
        <p:spPr bwMode="auto">
          <a:xfrm>
            <a:off x="4419600" y="2590800"/>
            <a:ext cx="2438400" cy="457200"/>
          </a:xfrm>
          <a:prstGeom prst="ellipse">
            <a:avLst/>
          </a:prstGeom>
          <a:noFill/>
          <a:ln w="9525">
            <a:solidFill>
              <a:schemeClr val="tx1"/>
            </a:solidFill>
            <a:round/>
            <a:headEnd/>
            <a:tailEnd/>
          </a:ln>
        </p:spPr>
        <p:txBody>
          <a:bodyPr wrap="none" anchor="ctr"/>
          <a:lstStyle/>
          <a:p>
            <a:endParaRPr lang="en-US"/>
          </a:p>
        </p:txBody>
      </p:sp>
      <p:sp>
        <p:nvSpPr>
          <p:cNvPr id="48132" name="Rectangle 4"/>
          <p:cNvSpPr>
            <a:spLocks noGrp="1" noChangeArrowheads="1"/>
          </p:cNvSpPr>
          <p:nvPr>
            <p:ph type="title"/>
          </p:nvPr>
        </p:nvSpPr>
        <p:spPr>
          <a:xfrm>
            <a:off x="0" y="304800"/>
            <a:ext cx="9144000" cy="1143000"/>
          </a:xfrm>
          <a:noFill/>
        </p:spPr>
        <p:txBody>
          <a:bodyPr/>
          <a:lstStyle/>
          <a:p>
            <a:pPr eaLnBrk="1" hangingPunct="1"/>
            <a:r>
              <a:rPr lang="en-US" dirty="0" smtClean="0"/>
              <a:t>Getting Started - Writing from a Prompt </a:t>
            </a:r>
          </a:p>
        </p:txBody>
      </p:sp>
      <p:sp>
        <p:nvSpPr>
          <p:cNvPr id="48133" name="Text Box 5"/>
          <p:cNvSpPr txBox="1">
            <a:spLocks noChangeArrowheads="1"/>
          </p:cNvSpPr>
          <p:nvPr/>
        </p:nvSpPr>
        <p:spPr bwMode="auto">
          <a:xfrm>
            <a:off x="3962400" y="1538288"/>
            <a:ext cx="641350" cy="366712"/>
          </a:xfrm>
          <a:prstGeom prst="rect">
            <a:avLst/>
          </a:prstGeom>
          <a:noFill/>
          <a:ln w="9525">
            <a:noFill/>
            <a:miter lim="800000"/>
            <a:headEnd/>
            <a:tailEnd/>
          </a:ln>
        </p:spPr>
        <p:txBody>
          <a:bodyPr wrap="none">
            <a:spAutoFit/>
          </a:bodyPr>
          <a:lstStyle/>
          <a:p>
            <a:r>
              <a:rPr lang="en-US"/>
              <a:t>topic</a:t>
            </a:r>
          </a:p>
        </p:txBody>
      </p:sp>
      <p:sp>
        <p:nvSpPr>
          <p:cNvPr id="48134" name="Text Box 6"/>
          <p:cNvSpPr txBox="1">
            <a:spLocks noChangeArrowheads="1"/>
          </p:cNvSpPr>
          <p:nvPr/>
        </p:nvSpPr>
        <p:spPr bwMode="auto">
          <a:xfrm>
            <a:off x="3790950" y="6248400"/>
            <a:ext cx="2533650" cy="366713"/>
          </a:xfrm>
          <a:prstGeom prst="rect">
            <a:avLst/>
          </a:prstGeom>
          <a:noFill/>
          <a:ln w="9525">
            <a:noFill/>
            <a:miter lim="800000"/>
            <a:headEnd/>
            <a:tailEnd/>
          </a:ln>
        </p:spPr>
        <p:txBody>
          <a:bodyPr wrap="none">
            <a:spAutoFit/>
          </a:bodyPr>
          <a:lstStyle/>
          <a:p>
            <a:r>
              <a:rPr lang="en-US"/>
              <a:t>what you will write about</a:t>
            </a:r>
          </a:p>
        </p:txBody>
      </p:sp>
      <p:sp>
        <p:nvSpPr>
          <p:cNvPr id="48135" name="Rectangle 9"/>
          <p:cNvSpPr>
            <a:spLocks noGrp="1" noChangeArrowheads="1"/>
          </p:cNvSpPr>
          <p:nvPr>
            <p:ph type="body" idx="1"/>
          </p:nvPr>
        </p:nvSpPr>
        <p:spPr>
          <a:xfrm>
            <a:off x="304800" y="2133600"/>
            <a:ext cx="8534400" cy="3992562"/>
          </a:xfrm>
          <a:noFill/>
        </p:spPr>
        <p:txBody>
          <a:bodyPr/>
          <a:lstStyle/>
          <a:p>
            <a:pPr eaLnBrk="1" hangingPunct="1">
              <a:buFont typeface="Wingdings" pitchFamily="2" charset="2"/>
              <a:buNone/>
            </a:pPr>
            <a:r>
              <a:rPr lang="en-US" dirty="0" smtClean="0"/>
              <a:t>      Your history teacher has requested that the entire class share some ideas for two field trips for the semester. The first trip will be at the beginning of the semester and the second will be at the end of the semester. Both field trips must be no more than an hour away from school.  Write a letter to your teacher explaining your ideas for the field trips.  </a:t>
            </a:r>
          </a:p>
        </p:txBody>
      </p:sp>
      <p:sp>
        <p:nvSpPr>
          <p:cNvPr id="48136" name="Line 10"/>
          <p:cNvSpPr>
            <a:spLocks noChangeShapeType="1"/>
          </p:cNvSpPr>
          <p:nvPr/>
        </p:nvSpPr>
        <p:spPr bwMode="auto">
          <a:xfrm flipH="1" flipV="1">
            <a:off x="4495800" y="1752600"/>
            <a:ext cx="1295400" cy="914400"/>
          </a:xfrm>
          <a:prstGeom prst="line">
            <a:avLst/>
          </a:prstGeom>
          <a:noFill/>
          <a:ln w="9525">
            <a:solidFill>
              <a:schemeClr val="tx1"/>
            </a:solidFill>
            <a:round/>
            <a:headEnd/>
            <a:tailEnd type="triangle" w="med" len="med"/>
          </a:ln>
        </p:spPr>
        <p:txBody>
          <a:bodyPr/>
          <a:lstStyle/>
          <a:p>
            <a:endParaRPr lang="en-US"/>
          </a:p>
        </p:txBody>
      </p:sp>
      <p:sp>
        <p:nvSpPr>
          <p:cNvPr id="48137" name="Line 11"/>
          <p:cNvSpPr>
            <a:spLocks noChangeShapeType="1"/>
          </p:cNvSpPr>
          <p:nvPr/>
        </p:nvSpPr>
        <p:spPr bwMode="auto">
          <a:xfrm flipH="1" flipV="1">
            <a:off x="2743200" y="4343400"/>
            <a:ext cx="2087563" cy="1981200"/>
          </a:xfrm>
          <a:prstGeom prst="line">
            <a:avLst/>
          </a:prstGeom>
          <a:noFill/>
          <a:ln w="9525">
            <a:solidFill>
              <a:schemeClr val="tx1"/>
            </a:solidFill>
            <a:round/>
            <a:headEnd/>
            <a:tailEnd type="triangle" w="med" len="med"/>
          </a:ln>
        </p:spPr>
        <p:txBody>
          <a:bodyPr/>
          <a:lstStyle/>
          <a:p>
            <a:endParaRPr lang="en-US"/>
          </a:p>
        </p:txBody>
      </p:sp>
      <p:sp>
        <p:nvSpPr>
          <p:cNvPr id="48138" name="Text Box 12"/>
          <p:cNvSpPr txBox="1">
            <a:spLocks noChangeArrowheads="1"/>
          </p:cNvSpPr>
          <p:nvPr/>
        </p:nvSpPr>
        <p:spPr bwMode="auto">
          <a:xfrm>
            <a:off x="152400" y="6186488"/>
            <a:ext cx="1612900" cy="366712"/>
          </a:xfrm>
          <a:prstGeom prst="rect">
            <a:avLst/>
          </a:prstGeom>
          <a:noFill/>
          <a:ln w="9525">
            <a:noFill/>
            <a:miter lim="800000"/>
            <a:headEnd/>
            <a:tailEnd/>
          </a:ln>
        </p:spPr>
        <p:txBody>
          <a:bodyPr wrap="none">
            <a:spAutoFit/>
          </a:bodyPr>
          <a:lstStyle/>
          <a:p>
            <a:r>
              <a:rPr lang="en-US"/>
              <a:t>expository verb</a:t>
            </a:r>
          </a:p>
        </p:txBody>
      </p:sp>
      <p:sp>
        <p:nvSpPr>
          <p:cNvPr id="48139" name="Line 13"/>
          <p:cNvSpPr>
            <a:spLocks noChangeShapeType="1"/>
          </p:cNvSpPr>
          <p:nvPr/>
        </p:nvSpPr>
        <p:spPr bwMode="auto">
          <a:xfrm flipV="1">
            <a:off x="1295400" y="4724400"/>
            <a:ext cx="2971800" cy="1524000"/>
          </a:xfrm>
          <a:prstGeom prst="line">
            <a:avLst/>
          </a:prstGeom>
          <a:noFill/>
          <a:ln w="9525">
            <a:solidFill>
              <a:schemeClr val="tx1"/>
            </a:solidFill>
            <a:round/>
            <a:headEnd/>
            <a:tailEnd type="triangle" w="med" len="med"/>
          </a:ln>
        </p:spPr>
        <p:txBody>
          <a:bodyPr/>
          <a:lstStyle/>
          <a:p>
            <a:endParaRPr lang="en-US"/>
          </a:p>
        </p:txBody>
      </p:sp>
      <p:sp>
        <p:nvSpPr>
          <p:cNvPr id="48140" name="Oval 3"/>
          <p:cNvSpPr>
            <a:spLocks noChangeArrowheads="1"/>
          </p:cNvSpPr>
          <p:nvPr/>
        </p:nvSpPr>
        <p:spPr bwMode="auto">
          <a:xfrm>
            <a:off x="1981200" y="3886200"/>
            <a:ext cx="4114800" cy="533400"/>
          </a:xfrm>
          <a:prstGeom prst="ellipse">
            <a:avLst/>
          </a:prstGeom>
          <a:noFill/>
          <a:ln w="9525">
            <a:solidFill>
              <a:schemeClr val="tx1"/>
            </a:solidFill>
            <a:round/>
            <a:headEnd/>
            <a:tailEnd/>
          </a:ln>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2"/>
          </p:nvPr>
        </p:nvSpPr>
        <p:spPr>
          <a:xfrm>
            <a:off x="6172200" y="6191250"/>
            <a:ext cx="2476500" cy="476250"/>
          </a:xfrm>
          <a:prstGeom prst="rect">
            <a:avLst/>
          </a:prstGeom>
          <a:noFill/>
        </p:spPr>
        <p:txBody>
          <a:bodyPr anchorCtr="0"/>
          <a:lstStyle/>
          <a:p>
            <a:pPr algn="r">
              <a:defRPr/>
            </a:pPr>
            <a:fld id="{CC768313-4CA8-41BE-803C-F772E206C402}" type="slidenum">
              <a:rPr lang="en-US" smtClean="0">
                <a:solidFill>
                  <a:schemeClr val="tx2"/>
                </a:solidFill>
                <a:latin typeface="Arial" pitchFamily="34" charset="0"/>
                <a:ea typeface="+mn-ea"/>
                <a:cs typeface="+mn-cs"/>
              </a:rPr>
              <a:pPr algn="r">
                <a:defRPr/>
              </a:pPr>
              <a:t>21</a:t>
            </a:fld>
            <a:endParaRPr lang="en-US" smtClean="0">
              <a:solidFill>
                <a:schemeClr val="tx2"/>
              </a:solidFill>
              <a:latin typeface="Arial" pitchFamily="34" charset="0"/>
              <a:ea typeface="+mn-ea"/>
              <a:cs typeface="+mn-cs"/>
            </a:endParaRPr>
          </a:p>
        </p:txBody>
      </p:sp>
      <p:sp>
        <p:nvSpPr>
          <p:cNvPr id="49155" name="Line 2"/>
          <p:cNvSpPr>
            <a:spLocks noChangeShapeType="1"/>
          </p:cNvSpPr>
          <p:nvPr/>
        </p:nvSpPr>
        <p:spPr bwMode="auto">
          <a:xfrm>
            <a:off x="152400" y="1371600"/>
            <a:ext cx="8839200" cy="0"/>
          </a:xfrm>
          <a:prstGeom prst="line">
            <a:avLst/>
          </a:prstGeom>
          <a:noFill/>
          <a:ln w="9525">
            <a:solidFill>
              <a:schemeClr val="tx1"/>
            </a:solidFill>
            <a:round/>
            <a:headEnd/>
            <a:tailEnd/>
          </a:ln>
        </p:spPr>
        <p:txBody>
          <a:bodyPr/>
          <a:lstStyle/>
          <a:p>
            <a:endParaRPr lang="en-US"/>
          </a:p>
        </p:txBody>
      </p:sp>
      <p:sp>
        <p:nvSpPr>
          <p:cNvPr id="49156" name="Oval 3"/>
          <p:cNvSpPr>
            <a:spLocks noChangeArrowheads="1"/>
          </p:cNvSpPr>
          <p:nvPr/>
        </p:nvSpPr>
        <p:spPr bwMode="auto">
          <a:xfrm>
            <a:off x="3048000" y="3124200"/>
            <a:ext cx="2971800" cy="685800"/>
          </a:xfrm>
          <a:prstGeom prst="ellipse">
            <a:avLst/>
          </a:prstGeom>
          <a:solidFill>
            <a:schemeClr val="bg1"/>
          </a:solidFill>
          <a:ln w="38100">
            <a:solidFill>
              <a:schemeClr val="tx1"/>
            </a:solidFill>
            <a:round/>
            <a:headEnd/>
            <a:tailEnd/>
          </a:ln>
        </p:spPr>
        <p:txBody>
          <a:bodyPr wrap="none" anchor="ctr"/>
          <a:lstStyle/>
          <a:p>
            <a:pPr algn="ctr"/>
            <a:r>
              <a:rPr lang="en-US" sz="2400" b="1"/>
              <a:t>Our Field trip</a:t>
            </a:r>
            <a:endParaRPr lang="en-US" sz="2400" b="1">
              <a:solidFill>
                <a:srgbClr val="FF0000"/>
              </a:solidFill>
            </a:endParaRPr>
          </a:p>
        </p:txBody>
      </p:sp>
      <p:sp>
        <p:nvSpPr>
          <p:cNvPr id="781316" name="Line 4"/>
          <p:cNvSpPr>
            <a:spLocks noChangeShapeType="1"/>
          </p:cNvSpPr>
          <p:nvPr/>
        </p:nvSpPr>
        <p:spPr bwMode="auto">
          <a:xfrm flipV="1">
            <a:off x="5489575" y="2743200"/>
            <a:ext cx="838200" cy="457200"/>
          </a:xfrm>
          <a:prstGeom prst="line">
            <a:avLst/>
          </a:prstGeom>
          <a:noFill/>
          <a:ln w="9525">
            <a:solidFill>
              <a:schemeClr val="tx1"/>
            </a:solidFill>
            <a:round/>
            <a:headEnd/>
            <a:tailEnd/>
          </a:ln>
        </p:spPr>
        <p:txBody>
          <a:bodyPr/>
          <a:lstStyle/>
          <a:p>
            <a:endParaRPr lang="en-US"/>
          </a:p>
        </p:txBody>
      </p:sp>
      <p:sp>
        <p:nvSpPr>
          <p:cNvPr id="781317" name="Text Box 5"/>
          <p:cNvSpPr txBox="1">
            <a:spLocks noChangeArrowheads="1"/>
          </p:cNvSpPr>
          <p:nvPr/>
        </p:nvSpPr>
        <p:spPr bwMode="auto">
          <a:xfrm>
            <a:off x="6078538" y="2328863"/>
            <a:ext cx="1955800" cy="457200"/>
          </a:xfrm>
          <a:prstGeom prst="rect">
            <a:avLst/>
          </a:prstGeom>
          <a:noFill/>
          <a:ln w="9525">
            <a:noFill/>
            <a:miter lim="800000"/>
            <a:headEnd/>
            <a:tailEnd/>
          </a:ln>
        </p:spPr>
        <p:txBody>
          <a:bodyPr wrap="none">
            <a:spAutoFit/>
          </a:bodyPr>
          <a:lstStyle/>
          <a:p>
            <a:r>
              <a:rPr lang="en-US" sz="2400" b="1"/>
              <a:t>Ride on a bus</a:t>
            </a:r>
          </a:p>
        </p:txBody>
      </p:sp>
      <p:sp>
        <p:nvSpPr>
          <p:cNvPr id="781318" name="Line 6"/>
          <p:cNvSpPr>
            <a:spLocks noChangeShapeType="1"/>
          </p:cNvSpPr>
          <p:nvPr/>
        </p:nvSpPr>
        <p:spPr bwMode="auto">
          <a:xfrm>
            <a:off x="5562600" y="3733800"/>
            <a:ext cx="685800" cy="838200"/>
          </a:xfrm>
          <a:prstGeom prst="line">
            <a:avLst/>
          </a:prstGeom>
          <a:noFill/>
          <a:ln w="9525">
            <a:solidFill>
              <a:schemeClr val="tx1"/>
            </a:solidFill>
            <a:round/>
            <a:headEnd/>
            <a:tailEnd/>
          </a:ln>
        </p:spPr>
        <p:txBody>
          <a:bodyPr/>
          <a:lstStyle/>
          <a:p>
            <a:endParaRPr lang="en-US"/>
          </a:p>
        </p:txBody>
      </p:sp>
      <p:sp>
        <p:nvSpPr>
          <p:cNvPr id="781319" name="Text Box 7"/>
          <p:cNvSpPr txBox="1">
            <a:spLocks noChangeArrowheads="1"/>
          </p:cNvSpPr>
          <p:nvPr/>
        </p:nvSpPr>
        <p:spPr bwMode="auto">
          <a:xfrm>
            <a:off x="5980113" y="4572000"/>
            <a:ext cx="2790825" cy="457200"/>
          </a:xfrm>
          <a:prstGeom prst="rect">
            <a:avLst/>
          </a:prstGeom>
          <a:noFill/>
          <a:ln w="9525">
            <a:noFill/>
            <a:miter lim="800000"/>
            <a:headEnd/>
            <a:tailEnd/>
          </a:ln>
        </p:spPr>
        <p:txBody>
          <a:bodyPr wrap="none">
            <a:spAutoFit/>
          </a:bodyPr>
          <a:lstStyle/>
          <a:p>
            <a:r>
              <a:rPr lang="en-US" sz="2400" b="1"/>
              <a:t>Molly Brown House</a:t>
            </a:r>
          </a:p>
        </p:txBody>
      </p:sp>
      <p:sp>
        <p:nvSpPr>
          <p:cNvPr id="781320" name="Line 8"/>
          <p:cNvSpPr>
            <a:spLocks noChangeShapeType="1"/>
          </p:cNvSpPr>
          <p:nvPr/>
        </p:nvSpPr>
        <p:spPr bwMode="auto">
          <a:xfrm flipH="1">
            <a:off x="1752600" y="3505200"/>
            <a:ext cx="1295400" cy="304800"/>
          </a:xfrm>
          <a:prstGeom prst="line">
            <a:avLst/>
          </a:prstGeom>
          <a:noFill/>
          <a:ln w="9525">
            <a:solidFill>
              <a:schemeClr val="tx1"/>
            </a:solidFill>
            <a:round/>
            <a:headEnd/>
            <a:tailEnd/>
          </a:ln>
        </p:spPr>
        <p:txBody>
          <a:bodyPr/>
          <a:lstStyle/>
          <a:p>
            <a:endParaRPr lang="en-US"/>
          </a:p>
        </p:txBody>
      </p:sp>
      <p:sp>
        <p:nvSpPr>
          <p:cNvPr id="781321" name="Text Box 9"/>
          <p:cNvSpPr txBox="1">
            <a:spLocks noChangeArrowheads="1"/>
          </p:cNvSpPr>
          <p:nvPr/>
        </p:nvSpPr>
        <p:spPr bwMode="auto">
          <a:xfrm>
            <a:off x="304800" y="3581400"/>
            <a:ext cx="1676400" cy="830263"/>
          </a:xfrm>
          <a:prstGeom prst="rect">
            <a:avLst/>
          </a:prstGeom>
          <a:noFill/>
          <a:ln w="9525">
            <a:noFill/>
            <a:miter lim="800000"/>
            <a:headEnd/>
            <a:tailEnd/>
          </a:ln>
        </p:spPr>
        <p:txBody>
          <a:bodyPr>
            <a:spAutoFit/>
          </a:bodyPr>
          <a:lstStyle/>
          <a:p>
            <a:r>
              <a:rPr lang="en-US" sz="2400" b="1"/>
              <a:t>      First with toilets</a:t>
            </a:r>
          </a:p>
        </p:txBody>
      </p:sp>
      <p:sp>
        <p:nvSpPr>
          <p:cNvPr id="781322" name="Line 10"/>
          <p:cNvSpPr>
            <a:spLocks noChangeShapeType="1"/>
          </p:cNvSpPr>
          <p:nvPr/>
        </p:nvSpPr>
        <p:spPr bwMode="auto">
          <a:xfrm flipH="1" flipV="1">
            <a:off x="3432175" y="2514600"/>
            <a:ext cx="762000" cy="609600"/>
          </a:xfrm>
          <a:prstGeom prst="line">
            <a:avLst/>
          </a:prstGeom>
          <a:noFill/>
          <a:ln w="9525">
            <a:solidFill>
              <a:schemeClr val="tx1"/>
            </a:solidFill>
            <a:round/>
            <a:headEnd/>
            <a:tailEnd/>
          </a:ln>
        </p:spPr>
        <p:txBody>
          <a:bodyPr/>
          <a:lstStyle/>
          <a:p>
            <a:endParaRPr lang="en-US"/>
          </a:p>
        </p:txBody>
      </p:sp>
      <p:sp>
        <p:nvSpPr>
          <p:cNvPr id="781323" name="Text Box 11"/>
          <p:cNvSpPr txBox="1">
            <a:spLocks noChangeArrowheads="1"/>
          </p:cNvSpPr>
          <p:nvPr/>
        </p:nvSpPr>
        <p:spPr bwMode="auto">
          <a:xfrm>
            <a:off x="2362200" y="2057400"/>
            <a:ext cx="2073275" cy="457200"/>
          </a:xfrm>
          <a:prstGeom prst="rect">
            <a:avLst/>
          </a:prstGeom>
          <a:noFill/>
          <a:ln w="9525">
            <a:noFill/>
            <a:miter lim="800000"/>
            <a:headEnd/>
            <a:tailEnd/>
          </a:ln>
        </p:spPr>
        <p:txBody>
          <a:bodyPr wrap="none">
            <a:spAutoFit/>
          </a:bodyPr>
          <a:lstStyle/>
          <a:p>
            <a:r>
              <a:rPr lang="en-US" sz="2400" b="1"/>
              <a:t>Armed guards</a:t>
            </a:r>
          </a:p>
        </p:txBody>
      </p:sp>
      <p:sp>
        <p:nvSpPr>
          <p:cNvPr id="781324" name="Line 12"/>
          <p:cNvSpPr>
            <a:spLocks noChangeShapeType="1"/>
          </p:cNvSpPr>
          <p:nvPr/>
        </p:nvSpPr>
        <p:spPr bwMode="auto">
          <a:xfrm flipH="1">
            <a:off x="2514600" y="3733800"/>
            <a:ext cx="841375" cy="1066800"/>
          </a:xfrm>
          <a:prstGeom prst="line">
            <a:avLst/>
          </a:prstGeom>
          <a:noFill/>
          <a:ln w="9525">
            <a:solidFill>
              <a:schemeClr val="tx1"/>
            </a:solidFill>
            <a:round/>
            <a:headEnd/>
            <a:tailEnd/>
          </a:ln>
        </p:spPr>
        <p:txBody>
          <a:bodyPr/>
          <a:lstStyle/>
          <a:p>
            <a:endParaRPr lang="en-US"/>
          </a:p>
        </p:txBody>
      </p:sp>
      <p:sp>
        <p:nvSpPr>
          <p:cNvPr id="781325" name="Text Box 13"/>
          <p:cNvSpPr txBox="1">
            <a:spLocks noChangeArrowheads="1"/>
          </p:cNvSpPr>
          <p:nvPr/>
        </p:nvSpPr>
        <p:spPr bwMode="auto">
          <a:xfrm>
            <a:off x="660400" y="4800600"/>
            <a:ext cx="2820988" cy="457200"/>
          </a:xfrm>
          <a:prstGeom prst="rect">
            <a:avLst/>
          </a:prstGeom>
          <a:noFill/>
          <a:ln w="9525">
            <a:noFill/>
            <a:miter lim="800000"/>
            <a:headEnd/>
            <a:tailEnd/>
          </a:ln>
        </p:spPr>
        <p:txBody>
          <a:bodyPr wrap="none">
            <a:spAutoFit/>
          </a:bodyPr>
          <a:lstStyle/>
          <a:p>
            <a:r>
              <a:rPr lang="en-US" sz="2400" b="1"/>
              <a:t>First with electricity</a:t>
            </a:r>
          </a:p>
        </p:txBody>
      </p:sp>
      <p:sp>
        <p:nvSpPr>
          <p:cNvPr id="781326" name="Line 14"/>
          <p:cNvSpPr>
            <a:spLocks noChangeShapeType="1"/>
          </p:cNvSpPr>
          <p:nvPr/>
        </p:nvSpPr>
        <p:spPr bwMode="auto">
          <a:xfrm>
            <a:off x="4419600" y="3886200"/>
            <a:ext cx="76200" cy="1752600"/>
          </a:xfrm>
          <a:prstGeom prst="line">
            <a:avLst/>
          </a:prstGeom>
          <a:noFill/>
          <a:ln w="9525">
            <a:solidFill>
              <a:schemeClr val="tx1"/>
            </a:solidFill>
            <a:round/>
            <a:headEnd/>
            <a:tailEnd/>
          </a:ln>
        </p:spPr>
        <p:txBody>
          <a:bodyPr/>
          <a:lstStyle/>
          <a:p>
            <a:endParaRPr lang="en-US"/>
          </a:p>
        </p:txBody>
      </p:sp>
      <p:sp>
        <p:nvSpPr>
          <p:cNvPr id="781327" name="Text Box 15"/>
          <p:cNvSpPr txBox="1">
            <a:spLocks noChangeArrowheads="1"/>
          </p:cNvSpPr>
          <p:nvPr/>
        </p:nvSpPr>
        <p:spPr bwMode="auto">
          <a:xfrm>
            <a:off x="2743200" y="5638800"/>
            <a:ext cx="4114800" cy="457200"/>
          </a:xfrm>
          <a:prstGeom prst="rect">
            <a:avLst/>
          </a:prstGeom>
          <a:noFill/>
          <a:ln w="9525">
            <a:noFill/>
            <a:miter lim="800000"/>
            <a:headEnd/>
            <a:tailEnd/>
          </a:ln>
        </p:spPr>
        <p:txBody>
          <a:bodyPr>
            <a:spAutoFit/>
          </a:bodyPr>
          <a:lstStyle/>
          <a:p>
            <a:r>
              <a:rPr lang="en-US" sz="2400" b="1"/>
              <a:t>Fireplace for burning money</a:t>
            </a:r>
          </a:p>
        </p:txBody>
      </p:sp>
      <p:sp>
        <p:nvSpPr>
          <p:cNvPr id="781328" name="Line 16"/>
          <p:cNvSpPr>
            <a:spLocks noChangeShapeType="1"/>
          </p:cNvSpPr>
          <p:nvPr/>
        </p:nvSpPr>
        <p:spPr bwMode="auto">
          <a:xfrm>
            <a:off x="6019800" y="3505200"/>
            <a:ext cx="914400" cy="304800"/>
          </a:xfrm>
          <a:prstGeom prst="line">
            <a:avLst/>
          </a:prstGeom>
          <a:noFill/>
          <a:ln w="9525">
            <a:solidFill>
              <a:schemeClr val="tx1"/>
            </a:solidFill>
            <a:round/>
            <a:headEnd/>
            <a:tailEnd/>
          </a:ln>
        </p:spPr>
        <p:txBody>
          <a:bodyPr/>
          <a:lstStyle/>
          <a:p>
            <a:endParaRPr lang="en-US"/>
          </a:p>
        </p:txBody>
      </p:sp>
      <p:sp>
        <p:nvSpPr>
          <p:cNvPr id="781329" name="Text Box 17"/>
          <p:cNvSpPr txBox="1">
            <a:spLocks noChangeArrowheads="1"/>
          </p:cNvSpPr>
          <p:nvPr/>
        </p:nvSpPr>
        <p:spPr bwMode="auto">
          <a:xfrm>
            <a:off x="6934200" y="3810000"/>
            <a:ext cx="2209800" cy="457200"/>
          </a:xfrm>
          <a:prstGeom prst="rect">
            <a:avLst/>
          </a:prstGeom>
          <a:noFill/>
          <a:ln w="9525">
            <a:noFill/>
            <a:miter lim="800000"/>
            <a:headEnd/>
            <a:tailEnd/>
          </a:ln>
        </p:spPr>
        <p:txBody>
          <a:bodyPr>
            <a:spAutoFit/>
          </a:bodyPr>
          <a:lstStyle/>
          <a:p>
            <a:r>
              <a:rPr lang="en-US" sz="2400" b="1"/>
              <a:t>Money samples</a:t>
            </a:r>
          </a:p>
        </p:txBody>
      </p:sp>
      <p:sp>
        <p:nvSpPr>
          <p:cNvPr id="49171" name="Text Box 18"/>
          <p:cNvSpPr txBox="1">
            <a:spLocks noChangeArrowheads="1"/>
          </p:cNvSpPr>
          <p:nvPr/>
        </p:nvSpPr>
        <p:spPr bwMode="auto">
          <a:xfrm rot="-321663">
            <a:off x="2909888" y="687388"/>
            <a:ext cx="3238500" cy="793750"/>
          </a:xfrm>
          <a:prstGeom prst="rect">
            <a:avLst/>
          </a:prstGeom>
          <a:solidFill>
            <a:srgbClr val="FFCC00"/>
          </a:solidFill>
          <a:ln w="31750" algn="ctr">
            <a:solidFill>
              <a:srgbClr val="FF0000"/>
            </a:solidFill>
            <a:miter lim="800000"/>
            <a:headEnd/>
            <a:tailEnd/>
          </a:ln>
        </p:spPr>
        <p:txBody>
          <a:bodyPr wrap="none">
            <a:spAutoFit/>
          </a:bodyPr>
          <a:lstStyle/>
          <a:p>
            <a:pPr algn="ctr"/>
            <a:r>
              <a:rPr lang="en-US" sz="4400"/>
              <a:t>One Example</a:t>
            </a:r>
          </a:p>
        </p:txBody>
      </p:sp>
      <p:sp>
        <p:nvSpPr>
          <p:cNvPr id="49172" name="Text Box 19"/>
          <p:cNvSpPr txBox="1">
            <a:spLocks noChangeArrowheads="1"/>
          </p:cNvSpPr>
          <p:nvPr/>
        </p:nvSpPr>
        <p:spPr bwMode="auto">
          <a:xfrm>
            <a:off x="4648200" y="1752600"/>
            <a:ext cx="2362200" cy="244475"/>
          </a:xfrm>
          <a:prstGeom prst="rect">
            <a:avLst/>
          </a:prstGeom>
          <a:noFill/>
          <a:ln w="9525" algn="ctr">
            <a:noFill/>
            <a:miter lim="800000"/>
            <a:headEnd/>
            <a:tailEnd/>
          </a:ln>
        </p:spPr>
        <p:txBody>
          <a:bodyPr>
            <a:spAutoFit/>
          </a:bodyPr>
          <a:lstStyle/>
          <a:p>
            <a:pPr>
              <a:spcBef>
                <a:spcPct val="50000"/>
              </a:spcBef>
            </a:pPr>
            <a:endParaRPr lang="en-US" sz="1000" i="1"/>
          </a:p>
        </p:txBody>
      </p:sp>
      <p:sp>
        <p:nvSpPr>
          <p:cNvPr id="49173" name="Text Box 20"/>
          <p:cNvSpPr txBox="1">
            <a:spLocks noChangeArrowheads="1"/>
          </p:cNvSpPr>
          <p:nvPr/>
        </p:nvSpPr>
        <p:spPr bwMode="auto">
          <a:xfrm>
            <a:off x="4495800" y="1676400"/>
            <a:ext cx="3733800" cy="457200"/>
          </a:xfrm>
          <a:prstGeom prst="rect">
            <a:avLst/>
          </a:prstGeom>
          <a:noFill/>
          <a:ln w="9525" algn="ctr">
            <a:noFill/>
            <a:miter lim="800000"/>
            <a:headEnd/>
            <a:tailEnd/>
          </a:ln>
        </p:spPr>
        <p:txBody>
          <a:bodyPr>
            <a:spAutoFit/>
          </a:bodyPr>
          <a:lstStyle/>
          <a:p>
            <a:pPr>
              <a:spcBef>
                <a:spcPct val="50000"/>
              </a:spcBef>
            </a:pPr>
            <a:r>
              <a:rPr lang="en-US" sz="2400" b="1"/>
              <a:t>     Denver Mint</a:t>
            </a:r>
          </a:p>
        </p:txBody>
      </p:sp>
      <p:sp>
        <p:nvSpPr>
          <p:cNvPr id="49174" name="Line 21"/>
          <p:cNvSpPr>
            <a:spLocks noChangeShapeType="1"/>
          </p:cNvSpPr>
          <p:nvPr/>
        </p:nvSpPr>
        <p:spPr bwMode="auto">
          <a:xfrm flipH="1">
            <a:off x="4876800" y="2209800"/>
            <a:ext cx="381000" cy="838200"/>
          </a:xfrm>
          <a:prstGeom prst="line">
            <a:avLst/>
          </a:prstGeom>
          <a:noFill/>
          <a:ln w="9525">
            <a:solidFill>
              <a:schemeClr val="tx1"/>
            </a:solidFill>
            <a:round/>
            <a:headEnd/>
            <a:tailEnd/>
          </a:ln>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81316"/>
                                        </p:tgtEl>
                                        <p:attrNameLst>
                                          <p:attrName>style.visibility</p:attrName>
                                        </p:attrNameLst>
                                      </p:cBhvr>
                                      <p:to>
                                        <p:strVal val="visible"/>
                                      </p:to>
                                    </p:set>
                                    <p:animEffect transition="in" filter="dissolve">
                                      <p:cBhvr>
                                        <p:cTn id="7" dur="500"/>
                                        <p:tgtEl>
                                          <p:spTgt spid="78131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781317"/>
                                        </p:tgtEl>
                                        <p:attrNameLst>
                                          <p:attrName>style.visibility</p:attrName>
                                        </p:attrNameLst>
                                      </p:cBhvr>
                                      <p:to>
                                        <p:strVal val="visible"/>
                                      </p:to>
                                    </p:set>
                                    <p:animEffect transition="in" filter="dissolve">
                                      <p:cBhvr>
                                        <p:cTn id="10" dur="500"/>
                                        <p:tgtEl>
                                          <p:spTgt spid="781317"/>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781320"/>
                                        </p:tgtEl>
                                        <p:attrNameLst>
                                          <p:attrName>style.visibility</p:attrName>
                                        </p:attrNameLst>
                                      </p:cBhvr>
                                      <p:to>
                                        <p:strVal val="visible"/>
                                      </p:to>
                                    </p:set>
                                    <p:animEffect transition="in" filter="dissolve">
                                      <p:cBhvr>
                                        <p:cTn id="13" dur="500"/>
                                        <p:tgtEl>
                                          <p:spTgt spid="781320"/>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781321"/>
                                        </p:tgtEl>
                                        <p:attrNameLst>
                                          <p:attrName>style.visibility</p:attrName>
                                        </p:attrNameLst>
                                      </p:cBhvr>
                                      <p:to>
                                        <p:strVal val="visible"/>
                                      </p:to>
                                    </p:set>
                                    <p:animEffect transition="in" filter="dissolve">
                                      <p:cBhvr>
                                        <p:cTn id="16" dur="500"/>
                                        <p:tgtEl>
                                          <p:spTgt spid="781321"/>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781323"/>
                                        </p:tgtEl>
                                        <p:attrNameLst>
                                          <p:attrName>style.visibility</p:attrName>
                                        </p:attrNameLst>
                                      </p:cBhvr>
                                      <p:to>
                                        <p:strVal val="visible"/>
                                      </p:to>
                                    </p:set>
                                    <p:animEffect transition="in" filter="dissolve">
                                      <p:cBhvr>
                                        <p:cTn id="19" dur="500"/>
                                        <p:tgtEl>
                                          <p:spTgt spid="781323"/>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781322"/>
                                        </p:tgtEl>
                                        <p:attrNameLst>
                                          <p:attrName>style.visibility</p:attrName>
                                        </p:attrNameLst>
                                      </p:cBhvr>
                                      <p:to>
                                        <p:strVal val="visible"/>
                                      </p:to>
                                    </p:set>
                                    <p:animEffect transition="in" filter="dissolve">
                                      <p:cBhvr>
                                        <p:cTn id="22" dur="500"/>
                                        <p:tgtEl>
                                          <p:spTgt spid="781322"/>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781324"/>
                                        </p:tgtEl>
                                        <p:attrNameLst>
                                          <p:attrName>style.visibility</p:attrName>
                                        </p:attrNameLst>
                                      </p:cBhvr>
                                      <p:to>
                                        <p:strVal val="visible"/>
                                      </p:to>
                                    </p:set>
                                    <p:animEffect transition="in" filter="dissolve">
                                      <p:cBhvr>
                                        <p:cTn id="25" dur="500"/>
                                        <p:tgtEl>
                                          <p:spTgt spid="781324"/>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781325"/>
                                        </p:tgtEl>
                                        <p:attrNameLst>
                                          <p:attrName>style.visibility</p:attrName>
                                        </p:attrNameLst>
                                      </p:cBhvr>
                                      <p:to>
                                        <p:strVal val="visible"/>
                                      </p:to>
                                    </p:set>
                                    <p:animEffect transition="in" filter="dissolve">
                                      <p:cBhvr>
                                        <p:cTn id="28" dur="500"/>
                                        <p:tgtEl>
                                          <p:spTgt spid="781325"/>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781328"/>
                                        </p:tgtEl>
                                        <p:attrNameLst>
                                          <p:attrName>style.visibility</p:attrName>
                                        </p:attrNameLst>
                                      </p:cBhvr>
                                      <p:to>
                                        <p:strVal val="visible"/>
                                      </p:to>
                                    </p:set>
                                    <p:animEffect transition="in" filter="dissolve">
                                      <p:cBhvr>
                                        <p:cTn id="31" dur="500"/>
                                        <p:tgtEl>
                                          <p:spTgt spid="781328"/>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781329"/>
                                        </p:tgtEl>
                                        <p:attrNameLst>
                                          <p:attrName>style.visibility</p:attrName>
                                        </p:attrNameLst>
                                      </p:cBhvr>
                                      <p:to>
                                        <p:strVal val="visible"/>
                                      </p:to>
                                    </p:set>
                                    <p:animEffect transition="in" filter="dissolve">
                                      <p:cBhvr>
                                        <p:cTn id="34" dur="500"/>
                                        <p:tgtEl>
                                          <p:spTgt spid="781329"/>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781318"/>
                                        </p:tgtEl>
                                        <p:attrNameLst>
                                          <p:attrName>style.visibility</p:attrName>
                                        </p:attrNameLst>
                                      </p:cBhvr>
                                      <p:to>
                                        <p:strVal val="visible"/>
                                      </p:to>
                                    </p:set>
                                    <p:animEffect transition="in" filter="dissolve">
                                      <p:cBhvr>
                                        <p:cTn id="37" dur="500"/>
                                        <p:tgtEl>
                                          <p:spTgt spid="781318"/>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781319"/>
                                        </p:tgtEl>
                                        <p:attrNameLst>
                                          <p:attrName>style.visibility</p:attrName>
                                        </p:attrNameLst>
                                      </p:cBhvr>
                                      <p:to>
                                        <p:strVal val="visible"/>
                                      </p:to>
                                    </p:set>
                                    <p:animEffect transition="in" filter="dissolve">
                                      <p:cBhvr>
                                        <p:cTn id="40" dur="500"/>
                                        <p:tgtEl>
                                          <p:spTgt spid="781319"/>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781327"/>
                                        </p:tgtEl>
                                        <p:attrNameLst>
                                          <p:attrName>style.visibility</p:attrName>
                                        </p:attrNameLst>
                                      </p:cBhvr>
                                      <p:to>
                                        <p:strVal val="visible"/>
                                      </p:to>
                                    </p:set>
                                    <p:animEffect transition="in" filter="dissolve">
                                      <p:cBhvr>
                                        <p:cTn id="43" dur="500"/>
                                        <p:tgtEl>
                                          <p:spTgt spid="781327"/>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781326"/>
                                        </p:tgtEl>
                                        <p:attrNameLst>
                                          <p:attrName>style.visibility</p:attrName>
                                        </p:attrNameLst>
                                      </p:cBhvr>
                                      <p:to>
                                        <p:strVal val="visible"/>
                                      </p:to>
                                    </p:set>
                                    <p:animEffect transition="in" filter="dissolve">
                                      <p:cBhvr>
                                        <p:cTn id="46" dur="500"/>
                                        <p:tgtEl>
                                          <p:spTgt spid="7813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1316" grpId="0" animBg="1"/>
      <p:bldP spid="781317" grpId="0"/>
      <p:bldP spid="781318" grpId="0" animBg="1"/>
      <p:bldP spid="781319" grpId="0"/>
      <p:bldP spid="781320" grpId="0" animBg="1"/>
      <p:bldP spid="781321" grpId="0"/>
      <p:bldP spid="781322" grpId="0" animBg="1"/>
      <p:bldP spid="781323" grpId="0"/>
      <p:bldP spid="781324" grpId="0" animBg="1"/>
      <p:bldP spid="781325" grpId="0"/>
      <p:bldP spid="781326" grpId="0" animBg="1"/>
      <p:bldP spid="781327" grpId="0"/>
      <p:bldP spid="781328" grpId="0" animBg="1"/>
      <p:bldP spid="78132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685800" y="1143000"/>
            <a:ext cx="7924800" cy="5181600"/>
          </a:xfrm>
          <a:prstGeom prst="rect">
            <a:avLst/>
          </a:prstGeom>
          <a:solidFill>
            <a:srgbClr val="FFFFFF"/>
          </a:solidFill>
          <a:ln w="9525">
            <a:solidFill>
              <a:schemeClr val="tx1"/>
            </a:solidFill>
            <a:miter lim="800000"/>
            <a:headEnd/>
            <a:tailEnd/>
          </a:ln>
        </p:spPr>
        <p:txBody>
          <a:bodyPr wrap="none" anchor="ctr"/>
          <a:lstStyle/>
          <a:p>
            <a:pPr algn="ctr"/>
            <a:endParaRPr lang="en-US" b="1"/>
          </a:p>
        </p:txBody>
      </p:sp>
      <p:sp>
        <p:nvSpPr>
          <p:cNvPr id="50179" name="Line 3"/>
          <p:cNvSpPr>
            <a:spLocks noChangeShapeType="1"/>
          </p:cNvSpPr>
          <p:nvPr/>
        </p:nvSpPr>
        <p:spPr bwMode="auto">
          <a:xfrm>
            <a:off x="685800" y="1981200"/>
            <a:ext cx="7924800" cy="0"/>
          </a:xfrm>
          <a:prstGeom prst="line">
            <a:avLst/>
          </a:prstGeom>
          <a:noFill/>
          <a:ln w="9525">
            <a:solidFill>
              <a:schemeClr val="tx1"/>
            </a:solidFill>
            <a:round/>
            <a:headEnd/>
            <a:tailEnd/>
          </a:ln>
        </p:spPr>
        <p:txBody>
          <a:bodyPr/>
          <a:lstStyle/>
          <a:p>
            <a:endParaRPr lang="en-US"/>
          </a:p>
        </p:txBody>
      </p:sp>
      <p:sp>
        <p:nvSpPr>
          <p:cNvPr id="50180" name="Line 4"/>
          <p:cNvSpPr>
            <a:spLocks noChangeShapeType="1"/>
          </p:cNvSpPr>
          <p:nvPr/>
        </p:nvSpPr>
        <p:spPr bwMode="auto">
          <a:xfrm>
            <a:off x="685800" y="2514600"/>
            <a:ext cx="7924800" cy="0"/>
          </a:xfrm>
          <a:prstGeom prst="line">
            <a:avLst/>
          </a:prstGeom>
          <a:noFill/>
          <a:ln w="9525">
            <a:solidFill>
              <a:schemeClr val="tx1"/>
            </a:solidFill>
            <a:round/>
            <a:headEnd/>
            <a:tailEnd/>
          </a:ln>
        </p:spPr>
        <p:txBody>
          <a:bodyPr/>
          <a:lstStyle/>
          <a:p>
            <a:endParaRPr lang="en-US"/>
          </a:p>
        </p:txBody>
      </p:sp>
      <p:sp>
        <p:nvSpPr>
          <p:cNvPr id="50181" name="Line 5"/>
          <p:cNvSpPr>
            <a:spLocks noChangeShapeType="1"/>
          </p:cNvSpPr>
          <p:nvPr/>
        </p:nvSpPr>
        <p:spPr bwMode="auto">
          <a:xfrm>
            <a:off x="685800" y="3352800"/>
            <a:ext cx="7924800" cy="0"/>
          </a:xfrm>
          <a:prstGeom prst="line">
            <a:avLst/>
          </a:prstGeom>
          <a:noFill/>
          <a:ln w="9525">
            <a:solidFill>
              <a:schemeClr val="tx1"/>
            </a:solidFill>
            <a:round/>
            <a:headEnd/>
            <a:tailEnd/>
          </a:ln>
        </p:spPr>
        <p:txBody>
          <a:bodyPr/>
          <a:lstStyle/>
          <a:p>
            <a:endParaRPr lang="en-US"/>
          </a:p>
        </p:txBody>
      </p:sp>
      <p:sp>
        <p:nvSpPr>
          <p:cNvPr id="50182" name="Line 6"/>
          <p:cNvSpPr>
            <a:spLocks noChangeShapeType="1"/>
          </p:cNvSpPr>
          <p:nvPr/>
        </p:nvSpPr>
        <p:spPr bwMode="auto">
          <a:xfrm>
            <a:off x="685800" y="2895600"/>
            <a:ext cx="7924800" cy="0"/>
          </a:xfrm>
          <a:prstGeom prst="line">
            <a:avLst/>
          </a:prstGeom>
          <a:noFill/>
          <a:ln w="9525">
            <a:solidFill>
              <a:schemeClr val="tx1"/>
            </a:solidFill>
            <a:round/>
            <a:headEnd/>
            <a:tailEnd/>
          </a:ln>
        </p:spPr>
        <p:txBody>
          <a:bodyPr/>
          <a:lstStyle/>
          <a:p>
            <a:endParaRPr lang="en-US"/>
          </a:p>
        </p:txBody>
      </p:sp>
      <p:sp>
        <p:nvSpPr>
          <p:cNvPr id="50183" name="Line 7"/>
          <p:cNvSpPr>
            <a:spLocks noChangeShapeType="1"/>
          </p:cNvSpPr>
          <p:nvPr/>
        </p:nvSpPr>
        <p:spPr bwMode="auto">
          <a:xfrm>
            <a:off x="685800" y="3810000"/>
            <a:ext cx="7924800" cy="0"/>
          </a:xfrm>
          <a:prstGeom prst="line">
            <a:avLst/>
          </a:prstGeom>
          <a:noFill/>
          <a:ln w="9525">
            <a:solidFill>
              <a:schemeClr val="tx1"/>
            </a:solidFill>
            <a:round/>
            <a:headEnd/>
            <a:tailEnd/>
          </a:ln>
        </p:spPr>
        <p:txBody>
          <a:bodyPr/>
          <a:lstStyle/>
          <a:p>
            <a:endParaRPr lang="en-US"/>
          </a:p>
        </p:txBody>
      </p:sp>
      <p:sp>
        <p:nvSpPr>
          <p:cNvPr id="50184" name="Line 8"/>
          <p:cNvSpPr>
            <a:spLocks noChangeShapeType="1"/>
          </p:cNvSpPr>
          <p:nvPr/>
        </p:nvSpPr>
        <p:spPr bwMode="auto">
          <a:xfrm>
            <a:off x="685800" y="4267200"/>
            <a:ext cx="7924800" cy="0"/>
          </a:xfrm>
          <a:prstGeom prst="line">
            <a:avLst/>
          </a:prstGeom>
          <a:noFill/>
          <a:ln w="9525">
            <a:solidFill>
              <a:schemeClr val="tx1"/>
            </a:solidFill>
            <a:round/>
            <a:headEnd/>
            <a:tailEnd/>
          </a:ln>
        </p:spPr>
        <p:txBody>
          <a:bodyPr/>
          <a:lstStyle/>
          <a:p>
            <a:endParaRPr lang="en-US"/>
          </a:p>
        </p:txBody>
      </p:sp>
      <p:sp>
        <p:nvSpPr>
          <p:cNvPr id="50185" name="Line 9"/>
          <p:cNvSpPr>
            <a:spLocks noChangeShapeType="1"/>
          </p:cNvSpPr>
          <p:nvPr/>
        </p:nvSpPr>
        <p:spPr bwMode="auto">
          <a:xfrm>
            <a:off x="685800" y="4648200"/>
            <a:ext cx="7924800" cy="0"/>
          </a:xfrm>
          <a:prstGeom prst="line">
            <a:avLst/>
          </a:prstGeom>
          <a:noFill/>
          <a:ln w="9525">
            <a:solidFill>
              <a:schemeClr val="tx1"/>
            </a:solidFill>
            <a:round/>
            <a:headEnd/>
            <a:tailEnd/>
          </a:ln>
        </p:spPr>
        <p:txBody>
          <a:bodyPr/>
          <a:lstStyle/>
          <a:p>
            <a:endParaRPr lang="en-US"/>
          </a:p>
        </p:txBody>
      </p:sp>
      <p:sp>
        <p:nvSpPr>
          <p:cNvPr id="50186" name="Line 10"/>
          <p:cNvSpPr>
            <a:spLocks noChangeShapeType="1"/>
          </p:cNvSpPr>
          <p:nvPr/>
        </p:nvSpPr>
        <p:spPr bwMode="auto">
          <a:xfrm>
            <a:off x="685800" y="5105400"/>
            <a:ext cx="7924800" cy="0"/>
          </a:xfrm>
          <a:prstGeom prst="line">
            <a:avLst/>
          </a:prstGeom>
          <a:noFill/>
          <a:ln w="9525">
            <a:solidFill>
              <a:schemeClr val="tx1"/>
            </a:solidFill>
            <a:round/>
            <a:headEnd/>
            <a:tailEnd/>
          </a:ln>
        </p:spPr>
        <p:txBody>
          <a:bodyPr/>
          <a:lstStyle/>
          <a:p>
            <a:endParaRPr lang="en-US"/>
          </a:p>
        </p:txBody>
      </p:sp>
      <p:sp>
        <p:nvSpPr>
          <p:cNvPr id="50187" name="Line 11"/>
          <p:cNvSpPr>
            <a:spLocks noChangeShapeType="1"/>
          </p:cNvSpPr>
          <p:nvPr/>
        </p:nvSpPr>
        <p:spPr bwMode="auto">
          <a:xfrm>
            <a:off x="685800" y="5562600"/>
            <a:ext cx="7924800" cy="0"/>
          </a:xfrm>
          <a:prstGeom prst="line">
            <a:avLst/>
          </a:prstGeom>
          <a:noFill/>
          <a:ln w="9525">
            <a:solidFill>
              <a:schemeClr val="tx1"/>
            </a:solidFill>
            <a:round/>
            <a:headEnd/>
            <a:tailEnd/>
          </a:ln>
        </p:spPr>
        <p:txBody>
          <a:bodyPr/>
          <a:lstStyle/>
          <a:p>
            <a:endParaRPr lang="en-US"/>
          </a:p>
        </p:txBody>
      </p:sp>
      <p:sp>
        <p:nvSpPr>
          <p:cNvPr id="50188" name="Line 12"/>
          <p:cNvSpPr>
            <a:spLocks noChangeShapeType="1"/>
          </p:cNvSpPr>
          <p:nvPr/>
        </p:nvSpPr>
        <p:spPr bwMode="auto">
          <a:xfrm>
            <a:off x="762000" y="5943600"/>
            <a:ext cx="7924800" cy="0"/>
          </a:xfrm>
          <a:prstGeom prst="line">
            <a:avLst/>
          </a:prstGeom>
          <a:noFill/>
          <a:ln w="9525">
            <a:solidFill>
              <a:schemeClr val="tx1"/>
            </a:solidFill>
            <a:round/>
            <a:headEnd/>
            <a:tailEnd/>
          </a:ln>
        </p:spPr>
        <p:txBody>
          <a:bodyPr/>
          <a:lstStyle/>
          <a:p>
            <a:endParaRPr lang="en-US"/>
          </a:p>
        </p:txBody>
      </p:sp>
      <p:sp>
        <p:nvSpPr>
          <p:cNvPr id="50189" name="Text Box 13"/>
          <p:cNvSpPr txBox="1">
            <a:spLocks noChangeArrowheads="1"/>
          </p:cNvSpPr>
          <p:nvPr/>
        </p:nvSpPr>
        <p:spPr bwMode="auto">
          <a:xfrm>
            <a:off x="4724400" y="5308600"/>
            <a:ext cx="300038" cy="396875"/>
          </a:xfrm>
          <a:prstGeom prst="rect">
            <a:avLst/>
          </a:prstGeom>
          <a:noFill/>
          <a:ln w="9525">
            <a:noFill/>
            <a:miter lim="800000"/>
            <a:headEnd/>
            <a:tailEnd/>
          </a:ln>
        </p:spPr>
        <p:txBody>
          <a:bodyPr wrap="none">
            <a:spAutoFit/>
          </a:bodyPr>
          <a:lstStyle/>
          <a:p>
            <a:pPr>
              <a:buFont typeface="Wingdings" pitchFamily="2" charset="2"/>
              <a:buChar char=""/>
            </a:pPr>
            <a:endParaRPr lang="en-US" sz="2000" b="1"/>
          </a:p>
        </p:txBody>
      </p:sp>
      <p:sp>
        <p:nvSpPr>
          <p:cNvPr id="50190" name="Oval 14"/>
          <p:cNvSpPr>
            <a:spLocks noChangeArrowheads="1"/>
          </p:cNvSpPr>
          <p:nvPr/>
        </p:nvSpPr>
        <p:spPr bwMode="auto">
          <a:xfrm>
            <a:off x="990600" y="2743200"/>
            <a:ext cx="228600" cy="228600"/>
          </a:xfrm>
          <a:prstGeom prst="ellipse">
            <a:avLst/>
          </a:prstGeom>
          <a:solidFill>
            <a:srgbClr val="FFFFFF"/>
          </a:solidFill>
          <a:ln w="9525">
            <a:solidFill>
              <a:schemeClr val="tx1"/>
            </a:solidFill>
            <a:round/>
            <a:headEnd/>
            <a:tailEnd/>
          </a:ln>
        </p:spPr>
        <p:txBody>
          <a:bodyPr wrap="none" anchor="ctr"/>
          <a:lstStyle/>
          <a:p>
            <a:endParaRPr lang="en-US"/>
          </a:p>
        </p:txBody>
      </p:sp>
      <p:sp>
        <p:nvSpPr>
          <p:cNvPr id="50191" name="Oval 15"/>
          <p:cNvSpPr>
            <a:spLocks noChangeArrowheads="1"/>
          </p:cNvSpPr>
          <p:nvPr/>
        </p:nvSpPr>
        <p:spPr bwMode="auto">
          <a:xfrm>
            <a:off x="990600" y="5029200"/>
            <a:ext cx="228600" cy="228600"/>
          </a:xfrm>
          <a:prstGeom prst="ellipse">
            <a:avLst/>
          </a:prstGeom>
          <a:solidFill>
            <a:srgbClr val="FFFFFF"/>
          </a:solidFill>
          <a:ln w="9525">
            <a:solidFill>
              <a:schemeClr val="tx1"/>
            </a:solidFill>
            <a:round/>
            <a:headEnd/>
            <a:tailEnd/>
          </a:ln>
        </p:spPr>
        <p:txBody>
          <a:bodyPr wrap="none" anchor="ctr"/>
          <a:lstStyle/>
          <a:p>
            <a:endParaRPr lang="en-US"/>
          </a:p>
        </p:txBody>
      </p:sp>
      <p:sp>
        <p:nvSpPr>
          <p:cNvPr id="783376" name="Text Box 16"/>
          <p:cNvSpPr txBox="1">
            <a:spLocks noChangeArrowheads="1"/>
          </p:cNvSpPr>
          <p:nvPr/>
        </p:nvSpPr>
        <p:spPr bwMode="auto">
          <a:xfrm rot="-478370">
            <a:off x="196850" y="390525"/>
            <a:ext cx="5324475" cy="954088"/>
          </a:xfrm>
          <a:prstGeom prst="rect">
            <a:avLst/>
          </a:prstGeom>
          <a:solidFill>
            <a:srgbClr val="EAEAEA"/>
          </a:solidFill>
          <a:ln w="28575">
            <a:solidFill>
              <a:srgbClr val="FF0000"/>
            </a:solidFill>
            <a:miter lim="800000"/>
            <a:headEnd/>
            <a:tailEnd/>
          </a:ln>
        </p:spPr>
        <p:txBody>
          <a:bodyPr>
            <a:spAutoFit/>
          </a:bodyPr>
          <a:lstStyle/>
          <a:p>
            <a:pPr algn="ctr"/>
            <a:r>
              <a:rPr lang="en-US" sz="2800" b="1"/>
              <a:t>Good ideas but no organization</a:t>
            </a:r>
          </a:p>
        </p:txBody>
      </p:sp>
      <p:pic>
        <p:nvPicPr>
          <p:cNvPr id="50193" name="Picture 17" descr="MCj02510690000[1]"/>
          <p:cNvPicPr>
            <a:picLocks noChangeAspect="1" noChangeArrowheads="1"/>
          </p:cNvPicPr>
          <p:nvPr/>
        </p:nvPicPr>
        <p:blipFill>
          <a:blip r:embed="rId3" cstate="print"/>
          <a:srcRect/>
          <a:stretch>
            <a:fillRect/>
          </a:stretch>
        </p:blipFill>
        <p:spPr bwMode="auto">
          <a:xfrm>
            <a:off x="6934200" y="474663"/>
            <a:ext cx="1295400" cy="960437"/>
          </a:xfrm>
          <a:prstGeom prst="rect">
            <a:avLst/>
          </a:prstGeom>
          <a:noFill/>
          <a:ln w="9525">
            <a:noFill/>
            <a:miter lim="800000"/>
            <a:headEnd/>
            <a:tailEnd/>
          </a:ln>
        </p:spPr>
      </p:pic>
      <p:sp>
        <p:nvSpPr>
          <p:cNvPr id="50194" name="Rectangle 18"/>
          <p:cNvSpPr>
            <a:spLocks noChangeArrowheads="1"/>
          </p:cNvSpPr>
          <p:nvPr/>
        </p:nvSpPr>
        <p:spPr bwMode="auto">
          <a:xfrm>
            <a:off x="1295400" y="1482725"/>
            <a:ext cx="7162800" cy="4918075"/>
          </a:xfrm>
          <a:prstGeom prst="rect">
            <a:avLst/>
          </a:prstGeom>
          <a:noFill/>
          <a:ln w="9525">
            <a:noFill/>
            <a:miter lim="800000"/>
            <a:headEnd/>
            <a:tailEnd/>
          </a:ln>
        </p:spPr>
        <p:txBody>
          <a:bodyPr>
            <a:spAutoFit/>
          </a:bodyPr>
          <a:lstStyle/>
          <a:p>
            <a:pPr>
              <a:spcBef>
                <a:spcPct val="30000"/>
              </a:spcBef>
            </a:pPr>
            <a:r>
              <a:rPr lang="en-US" sz="2000"/>
              <a:t>    </a:t>
            </a:r>
            <a:r>
              <a:rPr lang="en-US" sz="2800"/>
              <a:t>Dear Teacher,</a:t>
            </a:r>
          </a:p>
          <a:p>
            <a:pPr>
              <a:spcBef>
                <a:spcPct val="30000"/>
              </a:spcBef>
            </a:pPr>
            <a:r>
              <a:rPr lang="en-US" sz="2800"/>
              <a:t>     This is about my field trips. Let’s go to the Denver Mint. We can ride the bus. I heard they give out free samples. Ha ha. And then there’s the Molly Brown House.  She was unsinkable, you know. Rumor has it she burned money in her fireplace.  Her house had electricity. Her house had indoor plumbing. Oh yeah, I forgot to mention the Mint has armed guards. Thanks for reading my letter on field trips. Didja like it?         The End                             </a:t>
            </a:r>
            <a:endParaRPr lang="en-US" sz="51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83376"/>
                                        </p:tgtEl>
                                        <p:attrNameLst>
                                          <p:attrName>style.visibility</p:attrName>
                                        </p:attrNameLst>
                                      </p:cBhvr>
                                      <p:to>
                                        <p:strVal val="visible"/>
                                      </p:to>
                                    </p:set>
                                    <p:anim calcmode="lin" valueType="num">
                                      <p:cBhvr>
                                        <p:cTn id="7" dur="1000" fill="hold"/>
                                        <p:tgtEl>
                                          <p:spTgt spid="783376"/>
                                        </p:tgtEl>
                                        <p:attrNameLst>
                                          <p:attrName>ppt_w</p:attrName>
                                        </p:attrNameLst>
                                      </p:cBhvr>
                                      <p:tavLst>
                                        <p:tav tm="0">
                                          <p:val>
                                            <p:strVal val="#ppt_w*0.70"/>
                                          </p:val>
                                        </p:tav>
                                        <p:tav tm="100000">
                                          <p:val>
                                            <p:strVal val="#ppt_w"/>
                                          </p:val>
                                        </p:tav>
                                      </p:tavLst>
                                    </p:anim>
                                    <p:anim calcmode="lin" valueType="num">
                                      <p:cBhvr>
                                        <p:cTn id="8" dur="1000" fill="hold"/>
                                        <p:tgtEl>
                                          <p:spTgt spid="783376"/>
                                        </p:tgtEl>
                                        <p:attrNameLst>
                                          <p:attrName>ppt_h</p:attrName>
                                        </p:attrNameLst>
                                      </p:cBhvr>
                                      <p:tavLst>
                                        <p:tav tm="0">
                                          <p:val>
                                            <p:strVal val="#ppt_h"/>
                                          </p:val>
                                        </p:tav>
                                        <p:tav tm="100000">
                                          <p:val>
                                            <p:strVal val="#ppt_h"/>
                                          </p:val>
                                        </p:tav>
                                      </p:tavLst>
                                    </p:anim>
                                    <p:animEffect transition="in" filter="fade">
                                      <p:cBhvr>
                                        <p:cTn id="9" dur="1000"/>
                                        <p:tgtEl>
                                          <p:spTgt spid="7833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337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3"/>
          <p:cNvSpPr>
            <a:spLocks noGrp="1"/>
          </p:cNvSpPr>
          <p:nvPr>
            <p:ph type="sldNum" sz="quarter" idx="12"/>
          </p:nvPr>
        </p:nvSpPr>
        <p:spPr>
          <a:xfrm>
            <a:off x="6172200" y="6191250"/>
            <a:ext cx="2476500" cy="476250"/>
          </a:xfrm>
          <a:prstGeom prst="rect">
            <a:avLst/>
          </a:prstGeom>
          <a:noFill/>
        </p:spPr>
        <p:txBody>
          <a:bodyPr anchorCtr="0"/>
          <a:lstStyle/>
          <a:p>
            <a:pPr algn="r">
              <a:defRPr/>
            </a:pPr>
            <a:fld id="{D5AB5D7F-A9A5-4F52-904A-24FB70572569}" type="slidenum">
              <a:rPr lang="en-US" smtClean="0">
                <a:solidFill>
                  <a:schemeClr val="tx2"/>
                </a:solidFill>
                <a:latin typeface="Arial" pitchFamily="34" charset="0"/>
                <a:ea typeface="+mn-ea"/>
                <a:cs typeface="+mn-cs"/>
              </a:rPr>
              <a:pPr algn="r">
                <a:defRPr/>
              </a:pPr>
              <a:t>23</a:t>
            </a:fld>
            <a:endParaRPr lang="en-US" smtClean="0">
              <a:solidFill>
                <a:schemeClr val="tx2"/>
              </a:solidFill>
              <a:latin typeface="Arial" pitchFamily="34" charset="0"/>
              <a:ea typeface="+mn-ea"/>
              <a:cs typeface="+mn-cs"/>
            </a:endParaRPr>
          </a:p>
        </p:txBody>
      </p:sp>
      <p:sp>
        <p:nvSpPr>
          <p:cNvPr id="51203" name="Rectangle 2"/>
          <p:cNvSpPr>
            <a:spLocks noChangeArrowheads="1"/>
          </p:cNvSpPr>
          <p:nvPr/>
        </p:nvSpPr>
        <p:spPr bwMode="auto">
          <a:xfrm>
            <a:off x="2362200" y="1066800"/>
            <a:ext cx="4343400" cy="5181600"/>
          </a:xfrm>
          <a:prstGeom prst="rect">
            <a:avLst/>
          </a:prstGeom>
          <a:solidFill>
            <a:srgbClr val="FFF6E5"/>
          </a:solidFill>
          <a:ln w="9525" algn="ctr">
            <a:solidFill>
              <a:schemeClr val="tx1"/>
            </a:solidFill>
            <a:miter lim="800000"/>
            <a:headEnd/>
            <a:tailEnd/>
          </a:ln>
        </p:spPr>
        <p:txBody>
          <a:bodyPr wrap="none" anchor="ctr"/>
          <a:lstStyle/>
          <a:p>
            <a:pPr algn="ctr"/>
            <a:endParaRPr lang="en-US" sz="1000"/>
          </a:p>
        </p:txBody>
      </p:sp>
      <p:sp>
        <p:nvSpPr>
          <p:cNvPr id="51204" name="Line 3"/>
          <p:cNvSpPr>
            <a:spLocks noChangeShapeType="1"/>
          </p:cNvSpPr>
          <p:nvPr/>
        </p:nvSpPr>
        <p:spPr bwMode="auto">
          <a:xfrm>
            <a:off x="2362200" y="1905000"/>
            <a:ext cx="4343400" cy="0"/>
          </a:xfrm>
          <a:prstGeom prst="line">
            <a:avLst/>
          </a:prstGeom>
          <a:noFill/>
          <a:ln w="9525">
            <a:solidFill>
              <a:schemeClr val="tx1"/>
            </a:solidFill>
            <a:round/>
            <a:headEnd/>
            <a:tailEnd/>
          </a:ln>
        </p:spPr>
        <p:txBody>
          <a:bodyPr wrap="none" anchor="ctr"/>
          <a:lstStyle/>
          <a:p>
            <a:endParaRPr lang="en-US"/>
          </a:p>
        </p:txBody>
      </p:sp>
      <p:sp>
        <p:nvSpPr>
          <p:cNvPr id="51205" name="Line 4"/>
          <p:cNvSpPr>
            <a:spLocks noChangeShapeType="1"/>
          </p:cNvSpPr>
          <p:nvPr/>
        </p:nvSpPr>
        <p:spPr bwMode="auto">
          <a:xfrm>
            <a:off x="3962400" y="1905000"/>
            <a:ext cx="0" cy="3733800"/>
          </a:xfrm>
          <a:prstGeom prst="line">
            <a:avLst/>
          </a:prstGeom>
          <a:noFill/>
          <a:ln w="9525">
            <a:solidFill>
              <a:schemeClr val="tx1"/>
            </a:solidFill>
            <a:round/>
            <a:headEnd/>
            <a:tailEnd/>
          </a:ln>
        </p:spPr>
        <p:txBody>
          <a:bodyPr wrap="none" anchor="ctr"/>
          <a:lstStyle/>
          <a:p>
            <a:endParaRPr lang="en-US"/>
          </a:p>
        </p:txBody>
      </p:sp>
      <p:sp>
        <p:nvSpPr>
          <p:cNvPr id="795653" name="Text Box 5"/>
          <p:cNvSpPr txBox="1">
            <a:spLocks noChangeArrowheads="1"/>
          </p:cNvSpPr>
          <p:nvPr/>
        </p:nvSpPr>
        <p:spPr bwMode="auto">
          <a:xfrm>
            <a:off x="3187700" y="1524000"/>
            <a:ext cx="2374900" cy="396875"/>
          </a:xfrm>
          <a:prstGeom prst="rect">
            <a:avLst/>
          </a:prstGeom>
          <a:solidFill>
            <a:srgbClr val="00CC66">
              <a:alpha val="39999"/>
            </a:srgbClr>
          </a:solidFill>
          <a:ln w="9525" algn="ctr">
            <a:noFill/>
            <a:miter lim="800000"/>
            <a:headEnd/>
            <a:tailEnd/>
          </a:ln>
        </p:spPr>
        <p:txBody>
          <a:bodyPr wrap="none">
            <a:spAutoFit/>
          </a:bodyPr>
          <a:lstStyle/>
          <a:p>
            <a:r>
              <a:rPr lang="en-US" sz="2000" b="1"/>
              <a:t>T = Two Field Trips</a:t>
            </a:r>
          </a:p>
        </p:txBody>
      </p:sp>
      <p:sp>
        <p:nvSpPr>
          <p:cNvPr id="795654" name="Text Box 6"/>
          <p:cNvSpPr txBox="1">
            <a:spLocks noChangeArrowheads="1"/>
          </p:cNvSpPr>
          <p:nvPr/>
        </p:nvSpPr>
        <p:spPr bwMode="auto">
          <a:xfrm>
            <a:off x="2578100" y="1981200"/>
            <a:ext cx="1231900" cy="711200"/>
          </a:xfrm>
          <a:prstGeom prst="rect">
            <a:avLst/>
          </a:prstGeom>
          <a:solidFill>
            <a:srgbClr val="FFCC00">
              <a:alpha val="39999"/>
            </a:srgbClr>
          </a:solidFill>
          <a:ln w="9525">
            <a:solidFill>
              <a:srgbClr val="FFCC00"/>
            </a:solidFill>
            <a:miter lim="800000"/>
            <a:headEnd/>
            <a:tailEnd/>
          </a:ln>
        </p:spPr>
        <p:txBody>
          <a:bodyPr wrap="none">
            <a:spAutoFit/>
          </a:bodyPr>
          <a:lstStyle/>
          <a:p>
            <a:r>
              <a:rPr lang="en-US" sz="2000">
                <a:sym typeface="Wingdings" pitchFamily="2" charset="2"/>
              </a:rPr>
              <a:t></a:t>
            </a:r>
            <a:r>
              <a:rPr lang="en-US" sz="2000"/>
              <a:t>Denver </a:t>
            </a:r>
          </a:p>
          <a:p>
            <a:r>
              <a:rPr lang="en-US" sz="2000"/>
              <a:t>     Mint</a:t>
            </a:r>
          </a:p>
        </p:txBody>
      </p:sp>
      <p:sp>
        <p:nvSpPr>
          <p:cNvPr id="795655" name="Text Box 7"/>
          <p:cNvSpPr txBox="1">
            <a:spLocks noChangeArrowheads="1"/>
          </p:cNvSpPr>
          <p:nvPr/>
        </p:nvSpPr>
        <p:spPr bwMode="auto">
          <a:xfrm>
            <a:off x="2514600" y="3810000"/>
            <a:ext cx="1066800" cy="1006475"/>
          </a:xfrm>
          <a:prstGeom prst="rect">
            <a:avLst/>
          </a:prstGeom>
          <a:solidFill>
            <a:srgbClr val="FFCC00">
              <a:alpha val="39999"/>
            </a:srgbClr>
          </a:solidFill>
          <a:ln w="9525">
            <a:noFill/>
            <a:miter lim="800000"/>
            <a:headEnd/>
            <a:tailEnd/>
          </a:ln>
        </p:spPr>
        <p:txBody>
          <a:bodyPr wrap="none">
            <a:spAutoFit/>
          </a:bodyPr>
          <a:lstStyle/>
          <a:p>
            <a:r>
              <a:rPr lang="en-US" sz="2000">
                <a:sym typeface="Wingdings" pitchFamily="2" charset="2"/>
              </a:rPr>
              <a:t>Molly</a:t>
            </a:r>
          </a:p>
          <a:p>
            <a:r>
              <a:rPr lang="en-US" sz="2000">
                <a:sym typeface="Wingdings" pitchFamily="2" charset="2"/>
              </a:rPr>
              <a:t>   Brown</a:t>
            </a:r>
          </a:p>
          <a:p>
            <a:r>
              <a:rPr lang="en-US" sz="2000">
                <a:sym typeface="Wingdings" pitchFamily="2" charset="2"/>
              </a:rPr>
              <a:t>   House</a:t>
            </a:r>
            <a:endParaRPr lang="en-US" sz="2000"/>
          </a:p>
        </p:txBody>
      </p:sp>
      <p:sp>
        <p:nvSpPr>
          <p:cNvPr id="795656" name="Text Box 8"/>
          <p:cNvSpPr txBox="1">
            <a:spLocks noChangeArrowheads="1"/>
          </p:cNvSpPr>
          <p:nvPr/>
        </p:nvSpPr>
        <p:spPr bwMode="auto">
          <a:xfrm>
            <a:off x="1219200" y="4346575"/>
            <a:ext cx="184150" cy="396875"/>
          </a:xfrm>
          <a:prstGeom prst="rect">
            <a:avLst/>
          </a:prstGeom>
          <a:noFill/>
          <a:ln w="9525">
            <a:noFill/>
            <a:miter lim="800000"/>
            <a:headEnd/>
            <a:tailEnd/>
          </a:ln>
        </p:spPr>
        <p:txBody>
          <a:bodyPr wrap="none">
            <a:spAutoFit/>
          </a:bodyPr>
          <a:lstStyle/>
          <a:p>
            <a:endParaRPr lang="en-US" sz="2000"/>
          </a:p>
        </p:txBody>
      </p:sp>
      <p:sp>
        <p:nvSpPr>
          <p:cNvPr id="795657" name="Text Box 9"/>
          <p:cNvSpPr txBox="1">
            <a:spLocks noChangeArrowheads="1"/>
          </p:cNvSpPr>
          <p:nvPr/>
        </p:nvSpPr>
        <p:spPr bwMode="auto">
          <a:xfrm>
            <a:off x="2924175" y="5715000"/>
            <a:ext cx="3400425" cy="396875"/>
          </a:xfrm>
          <a:prstGeom prst="rect">
            <a:avLst/>
          </a:prstGeom>
          <a:solidFill>
            <a:srgbClr val="00CC66">
              <a:alpha val="43137"/>
            </a:srgbClr>
          </a:solidFill>
          <a:ln w="9525" algn="ctr">
            <a:noFill/>
            <a:miter lim="800000"/>
            <a:headEnd/>
            <a:tailEnd/>
          </a:ln>
        </p:spPr>
        <p:txBody>
          <a:bodyPr>
            <a:spAutoFit/>
          </a:bodyPr>
          <a:lstStyle/>
          <a:p>
            <a:r>
              <a:rPr lang="en-US" sz="2000" b="1"/>
              <a:t>C = pair of  historical places</a:t>
            </a:r>
          </a:p>
        </p:txBody>
      </p:sp>
      <p:sp>
        <p:nvSpPr>
          <p:cNvPr id="795658" name="Text Box 10"/>
          <p:cNvSpPr txBox="1">
            <a:spLocks noChangeArrowheads="1"/>
          </p:cNvSpPr>
          <p:nvPr/>
        </p:nvSpPr>
        <p:spPr bwMode="auto">
          <a:xfrm>
            <a:off x="4038600" y="1905000"/>
            <a:ext cx="2335213" cy="1006475"/>
          </a:xfrm>
          <a:prstGeom prst="rect">
            <a:avLst/>
          </a:prstGeom>
          <a:noFill/>
          <a:ln w="9525">
            <a:noFill/>
            <a:miter lim="800000"/>
            <a:headEnd/>
            <a:tailEnd/>
          </a:ln>
        </p:spPr>
        <p:txBody>
          <a:bodyPr wrap="none">
            <a:spAutoFit/>
          </a:bodyPr>
          <a:lstStyle/>
          <a:p>
            <a:r>
              <a:rPr lang="en-US" sz="2000">
                <a:sym typeface="Wingdings" pitchFamily="2" charset="2"/>
              </a:rPr>
              <a:t>─ one of three places</a:t>
            </a:r>
          </a:p>
          <a:p>
            <a:r>
              <a:rPr lang="en-US" sz="2000">
                <a:sym typeface="Wingdings" pitchFamily="2" charset="2"/>
              </a:rPr>
              <a:t>      -San Francisco</a:t>
            </a:r>
          </a:p>
          <a:p>
            <a:r>
              <a:rPr lang="en-US" sz="2000">
                <a:sym typeface="Wingdings" pitchFamily="2" charset="2"/>
              </a:rPr>
              <a:t>      -Philadelphia</a:t>
            </a:r>
            <a:endParaRPr lang="en-US" sz="2000"/>
          </a:p>
        </p:txBody>
      </p:sp>
      <p:sp>
        <p:nvSpPr>
          <p:cNvPr id="795659" name="Text Box 11"/>
          <p:cNvSpPr txBox="1">
            <a:spLocks noChangeArrowheads="1"/>
          </p:cNvSpPr>
          <p:nvPr/>
        </p:nvSpPr>
        <p:spPr bwMode="auto">
          <a:xfrm>
            <a:off x="4062413" y="2819400"/>
            <a:ext cx="2033587" cy="641350"/>
          </a:xfrm>
          <a:prstGeom prst="rect">
            <a:avLst/>
          </a:prstGeom>
          <a:noFill/>
          <a:ln w="9525">
            <a:noFill/>
            <a:miter lim="800000"/>
            <a:headEnd/>
            <a:tailEnd/>
          </a:ln>
        </p:spPr>
        <p:txBody>
          <a:bodyPr>
            <a:spAutoFit/>
          </a:bodyPr>
          <a:lstStyle/>
          <a:p>
            <a:pPr>
              <a:lnSpc>
                <a:spcPct val="90000"/>
              </a:lnSpc>
            </a:pPr>
            <a:r>
              <a:rPr lang="en-US" sz="2000">
                <a:sym typeface="Wingdings" pitchFamily="2" charset="2"/>
              </a:rPr>
              <a:t>─ robotics</a:t>
            </a:r>
          </a:p>
          <a:p>
            <a:pPr lvl="1">
              <a:lnSpc>
                <a:spcPct val="90000"/>
              </a:lnSpc>
              <a:buFontTx/>
              <a:buChar char="•"/>
            </a:pPr>
            <a:endParaRPr lang="en-US" sz="2000"/>
          </a:p>
        </p:txBody>
      </p:sp>
      <p:sp>
        <p:nvSpPr>
          <p:cNvPr id="795660" name="Text Box 12"/>
          <p:cNvSpPr txBox="1">
            <a:spLocks noChangeArrowheads="1"/>
          </p:cNvSpPr>
          <p:nvPr/>
        </p:nvSpPr>
        <p:spPr bwMode="auto">
          <a:xfrm>
            <a:off x="4076700" y="3838575"/>
            <a:ext cx="2252663" cy="581025"/>
          </a:xfrm>
          <a:prstGeom prst="rect">
            <a:avLst/>
          </a:prstGeom>
          <a:noFill/>
          <a:ln w="9525">
            <a:noFill/>
            <a:miter lim="800000"/>
            <a:headEnd/>
            <a:tailEnd/>
          </a:ln>
        </p:spPr>
        <p:txBody>
          <a:bodyPr wrap="none">
            <a:spAutoFit/>
          </a:bodyPr>
          <a:lstStyle/>
          <a:p>
            <a:pPr>
              <a:lnSpc>
                <a:spcPct val="80000"/>
              </a:lnSpc>
            </a:pPr>
            <a:r>
              <a:rPr lang="en-US" sz="2000">
                <a:sym typeface="Wingdings" pitchFamily="2" charset="2"/>
              </a:rPr>
              <a:t>─ eccentric woman</a:t>
            </a:r>
          </a:p>
          <a:p>
            <a:pPr lvl="1">
              <a:lnSpc>
                <a:spcPct val="80000"/>
              </a:lnSpc>
              <a:buFontTx/>
              <a:buChar char="•"/>
            </a:pPr>
            <a:r>
              <a:rPr lang="en-US" sz="2000"/>
              <a:t> burned money</a:t>
            </a:r>
          </a:p>
        </p:txBody>
      </p:sp>
      <p:sp>
        <p:nvSpPr>
          <p:cNvPr id="795661" name="Text Box 13"/>
          <p:cNvSpPr txBox="1">
            <a:spLocks noChangeArrowheads="1"/>
          </p:cNvSpPr>
          <p:nvPr/>
        </p:nvSpPr>
        <p:spPr bwMode="auto">
          <a:xfrm>
            <a:off x="4114800" y="4371975"/>
            <a:ext cx="2422525" cy="336550"/>
          </a:xfrm>
          <a:prstGeom prst="rect">
            <a:avLst/>
          </a:prstGeom>
          <a:noFill/>
          <a:ln w="9525">
            <a:noFill/>
            <a:miter lim="800000"/>
            <a:headEnd/>
            <a:tailEnd/>
          </a:ln>
        </p:spPr>
        <p:txBody>
          <a:bodyPr wrap="none">
            <a:spAutoFit/>
          </a:bodyPr>
          <a:lstStyle/>
          <a:p>
            <a:pPr>
              <a:lnSpc>
                <a:spcPct val="80000"/>
              </a:lnSpc>
            </a:pPr>
            <a:r>
              <a:rPr lang="en-US" sz="2000">
                <a:sym typeface="Wingdings" pitchFamily="2" charset="2"/>
              </a:rPr>
              <a:t>─ first with electricity</a:t>
            </a:r>
            <a:endParaRPr lang="en-US" sz="2000"/>
          </a:p>
        </p:txBody>
      </p:sp>
      <p:sp>
        <p:nvSpPr>
          <p:cNvPr id="795662" name="Rectangle 14"/>
          <p:cNvSpPr>
            <a:spLocks noChangeArrowheads="1"/>
          </p:cNvSpPr>
          <p:nvPr/>
        </p:nvSpPr>
        <p:spPr bwMode="auto">
          <a:xfrm>
            <a:off x="4038600" y="1981200"/>
            <a:ext cx="2590800" cy="32766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51216" name="Rectangle 15"/>
          <p:cNvSpPr>
            <a:spLocks noGrp="1" noChangeArrowheads="1"/>
          </p:cNvSpPr>
          <p:nvPr>
            <p:ph type="title"/>
          </p:nvPr>
        </p:nvSpPr>
        <p:spPr>
          <a:xfrm>
            <a:off x="304800" y="228600"/>
            <a:ext cx="8229600" cy="762000"/>
          </a:xfrm>
          <a:noFill/>
        </p:spPr>
        <p:txBody>
          <a:bodyPr/>
          <a:lstStyle/>
          <a:p>
            <a:pPr eaLnBrk="1" hangingPunct="1"/>
            <a:r>
              <a:rPr lang="en-US" smtClean="0"/>
              <a:t>Informal Outlines</a:t>
            </a:r>
          </a:p>
        </p:txBody>
      </p:sp>
      <p:sp>
        <p:nvSpPr>
          <p:cNvPr id="795664" name="Text Box 16"/>
          <p:cNvSpPr txBox="1">
            <a:spLocks noChangeArrowheads="1"/>
          </p:cNvSpPr>
          <p:nvPr/>
        </p:nvSpPr>
        <p:spPr bwMode="auto">
          <a:xfrm>
            <a:off x="4114800" y="4692650"/>
            <a:ext cx="2382838" cy="336550"/>
          </a:xfrm>
          <a:prstGeom prst="rect">
            <a:avLst/>
          </a:prstGeom>
          <a:noFill/>
          <a:ln w="9525">
            <a:noFill/>
            <a:miter lim="800000"/>
            <a:headEnd/>
            <a:tailEnd/>
          </a:ln>
        </p:spPr>
        <p:txBody>
          <a:bodyPr wrap="none">
            <a:spAutoFit/>
          </a:bodyPr>
          <a:lstStyle/>
          <a:p>
            <a:pPr>
              <a:lnSpc>
                <a:spcPct val="80000"/>
              </a:lnSpc>
            </a:pPr>
            <a:r>
              <a:rPr lang="en-US" sz="2000">
                <a:sym typeface="Wingdings" pitchFamily="2" charset="2"/>
              </a:rPr>
              <a:t>─ first with plumbing</a:t>
            </a:r>
            <a:endParaRPr lang="en-US" sz="2000"/>
          </a:p>
        </p:txBody>
      </p:sp>
      <p:sp>
        <p:nvSpPr>
          <p:cNvPr id="795665" name="Text Box 17"/>
          <p:cNvSpPr txBox="1">
            <a:spLocks noChangeArrowheads="1"/>
          </p:cNvSpPr>
          <p:nvPr/>
        </p:nvSpPr>
        <p:spPr bwMode="auto">
          <a:xfrm>
            <a:off x="4062413" y="3124200"/>
            <a:ext cx="2033587" cy="641350"/>
          </a:xfrm>
          <a:prstGeom prst="rect">
            <a:avLst/>
          </a:prstGeom>
          <a:noFill/>
          <a:ln w="9525">
            <a:noFill/>
            <a:miter lim="800000"/>
            <a:headEnd/>
            <a:tailEnd/>
          </a:ln>
        </p:spPr>
        <p:txBody>
          <a:bodyPr>
            <a:spAutoFit/>
          </a:bodyPr>
          <a:lstStyle/>
          <a:p>
            <a:pPr>
              <a:lnSpc>
                <a:spcPct val="90000"/>
              </a:lnSpc>
            </a:pPr>
            <a:r>
              <a:rPr lang="en-US" sz="2000">
                <a:sym typeface="Wingdings" pitchFamily="2" charset="2"/>
              </a:rPr>
              <a:t>─ armed guards</a:t>
            </a:r>
          </a:p>
          <a:p>
            <a:pPr lvl="1">
              <a:lnSpc>
                <a:spcPct val="90000"/>
              </a:lnSpc>
              <a:buFontTx/>
              <a:buChar char="•"/>
            </a:pPr>
            <a:endParaRPr lang="en-US" sz="20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95653"/>
                                        </p:tgtEl>
                                        <p:attrNameLst>
                                          <p:attrName>style.visibility</p:attrName>
                                        </p:attrNameLst>
                                      </p:cBhvr>
                                      <p:to>
                                        <p:strVal val="visible"/>
                                      </p:to>
                                    </p:set>
                                    <p:animEffect transition="in" filter="dissolve">
                                      <p:cBhvr>
                                        <p:cTn id="7" dur="500"/>
                                        <p:tgtEl>
                                          <p:spTgt spid="79565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95654"/>
                                        </p:tgtEl>
                                        <p:attrNameLst>
                                          <p:attrName>style.visibility</p:attrName>
                                        </p:attrNameLst>
                                      </p:cBhvr>
                                      <p:to>
                                        <p:strVal val="visible"/>
                                      </p:to>
                                    </p:set>
                                    <p:animEffect transition="in" filter="dissolve">
                                      <p:cBhvr>
                                        <p:cTn id="12" dur="500"/>
                                        <p:tgtEl>
                                          <p:spTgt spid="795654"/>
                                        </p:tgtEl>
                                      </p:cBhvr>
                                    </p:animEffect>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795655"/>
                                        </p:tgtEl>
                                        <p:attrNameLst>
                                          <p:attrName>style.visibility</p:attrName>
                                        </p:attrNameLst>
                                      </p:cBhvr>
                                      <p:to>
                                        <p:strVal val="visible"/>
                                      </p:to>
                                    </p:set>
                                    <p:animEffect transition="in" filter="dissolve">
                                      <p:cBhvr>
                                        <p:cTn id="16" dur="500"/>
                                        <p:tgtEl>
                                          <p:spTgt spid="795655"/>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nodePh="1">
                                  <p:stCondLst>
                                    <p:cond delay="0"/>
                                  </p:stCondLst>
                                  <p:endCondLst>
                                    <p:cond evt="begin" delay="0">
                                      <p:tn val="19"/>
                                    </p:cond>
                                  </p:endCondLst>
                                  <p:childTnLst>
                                    <p:set>
                                      <p:cBhvr>
                                        <p:cTn id="20" dur="1" fill="hold">
                                          <p:stCondLst>
                                            <p:cond delay="0"/>
                                          </p:stCondLst>
                                        </p:cTn>
                                        <p:tgtEl>
                                          <p:spTgt spid="795656"/>
                                        </p:tgtEl>
                                        <p:attrNameLst>
                                          <p:attrName>style.visibility</p:attrName>
                                        </p:attrNameLst>
                                      </p:cBhvr>
                                      <p:to>
                                        <p:strVal val="visible"/>
                                      </p:to>
                                    </p:set>
                                    <p:animEffect transition="in" filter="dissolve">
                                      <p:cBhvr>
                                        <p:cTn id="21" dur="500"/>
                                        <p:tgtEl>
                                          <p:spTgt spid="795656"/>
                                        </p:tgtEl>
                                      </p:cBhvr>
                                    </p:animEffect>
                                  </p:childTnLst>
                                </p:cTn>
                              </p:par>
                            </p:childTnLst>
                          </p:cTn>
                        </p:par>
                        <p:par>
                          <p:cTn id="22" fill="hold">
                            <p:stCondLst>
                              <p:cond delay="500"/>
                            </p:stCondLst>
                            <p:childTnLst>
                              <p:par>
                                <p:cTn id="23" presetID="9" presetClass="entr" presetSubtype="0" fill="hold" grpId="0" nodeType="afterEffect">
                                  <p:stCondLst>
                                    <p:cond delay="0"/>
                                  </p:stCondLst>
                                  <p:childTnLst>
                                    <p:set>
                                      <p:cBhvr>
                                        <p:cTn id="24" dur="1" fill="hold">
                                          <p:stCondLst>
                                            <p:cond delay="0"/>
                                          </p:stCondLst>
                                        </p:cTn>
                                        <p:tgtEl>
                                          <p:spTgt spid="795658"/>
                                        </p:tgtEl>
                                        <p:attrNameLst>
                                          <p:attrName>style.visibility</p:attrName>
                                        </p:attrNameLst>
                                      </p:cBhvr>
                                      <p:to>
                                        <p:strVal val="visible"/>
                                      </p:to>
                                    </p:set>
                                    <p:animEffect transition="in" filter="dissolve">
                                      <p:cBhvr>
                                        <p:cTn id="25" dur="500"/>
                                        <p:tgtEl>
                                          <p:spTgt spid="795658"/>
                                        </p:tgtEl>
                                      </p:cBhvr>
                                    </p:animEffect>
                                  </p:childTnLst>
                                </p:cTn>
                              </p:par>
                            </p:childTnLst>
                          </p:cTn>
                        </p:par>
                        <p:par>
                          <p:cTn id="26" fill="hold">
                            <p:stCondLst>
                              <p:cond delay="1000"/>
                            </p:stCondLst>
                            <p:childTnLst>
                              <p:par>
                                <p:cTn id="27" presetID="9" presetClass="entr" presetSubtype="0" fill="hold" grpId="0" nodeType="afterEffect">
                                  <p:stCondLst>
                                    <p:cond delay="0"/>
                                  </p:stCondLst>
                                  <p:childTnLst>
                                    <p:set>
                                      <p:cBhvr>
                                        <p:cTn id="28" dur="1" fill="hold">
                                          <p:stCondLst>
                                            <p:cond delay="0"/>
                                          </p:stCondLst>
                                        </p:cTn>
                                        <p:tgtEl>
                                          <p:spTgt spid="795659"/>
                                        </p:tgtEl>
                                        <p:attrNameLst>
                                          <p:attrName>style.visibility</p:attrName>
                                        </p:attrNameLst>
                                      </p:cBhvr>
                                      <p:to>
                                        <p:strVal val="visible"/>
                                      </p:to>
                                    </p:set>
                                    <p:animEffect transition="in" filter="dissolve">
                                      <p:cBhvr>
                                        <p:cTn id="29" dur="500"/>
                                        <p:tgtEl>
                                          <p:spTgt spid="795659"/>
                                        </p:tgtEl>
                                      </p:cBhvr>
                                    </p:animEffect>
                                  </p:childTnLst>
                                </p:cTn>
                              </p:par>
                            </p:childTnLst>
                          </p:cTn>
                        </p:par>
                        <p:par>
                          <p:cTn id="30" fill="hold">
                            <p:stCondLst>
                              <p:cond delay="1500"/>
                            </p:stCondLst>
                            <p:childTnLst>
                              <p:par>
                                <p:cTn id="31" presetID="9" presetClass="entr" presetSubtype="0" fill="hold" grpId="0" nodeType="afterEffect">
                                  <p:stCondLst>
                                    <p:cond delay="0"/>
                                  </p:stCondLst>
                                  <p:childTnLst>
                                    <p:set>
                                      <p:cBhvr>
                                        <p:cTn id="32" dur="1" fill="hold">
                                          <p:stCondLst>
                                            <p:cond delay="0"/>
                                          </p:stCondLst>
                                        </p:cTn>
                                        <p:tgtEl>
                                          <p:spTgt spid="795660"/>
                                        </p:tgtEl>
                                        <p:attrNameLst>
                                          <p:attrName>style.visibility</p:attrName>
                                        </p:attrNameLst>
                                      </p:cBhvr>
                                      <p:to>
                                        <p:strVal val="visible"/>
                                      </p:to>
                                    </p:set>
                                    <p:animEffect transition="in" filter="dissolve">
                                      <p:cBhvr>
                                        <p:cTn id="33" dur="500"/>
                                        <p:tgtEl>
                                          <p:spTgt spid="795660"/>
                                        </p:tgtEl>
                                      </p:cBhvr>
                                    </p:animEffect>
                                  </p:childTnLst>
                                </p:cTn>
                              </p:par>
                            </p:childTnLst>
                          </p:cTn>
                        </p:par>
                        <p:par>
                          <p:cTn id="34" fill="hold">
                            <p:stCondLst>
                              <p:cond delay="2000"/>
                            </p:stCondLst>
                            <p:childTnLst>
                              <p:par>
                                <p:cTn id="35" presetID="9" presetClass="entr" presetSubtype="0" fill="hold" grpId="0" nodeType="afterEffect">
                                  <p:stCondLst>
                                    <p:cond delay="0"/>
                                  </p:stCondLst>
                                  <p:childTnLst>
                                    <p:set>
                                      <p:cBhvr>
                                        <p:cTn id="36" dur="1" fill="hold">
                                          <p:stCondLst>
                                            <p:cond delay="0"/>
                                          </p:stCondLst>
                                        </p:cTn>
                                        <p:tgtEl>
                                          <p:spTgt spid="795661"/>
                                        </p:tgtEl>
                                        <p:attrNameLst>
                                          <p:attrName>style.visibility</p:attrName>
                                        </p:attrNameLst>
                                      </p:cBhvr>
                                      <p:to>
                                        <p:strVal val="visible"/>
                                      </p:to>
                                    </p:set>
                                    <p:animEffect transition="in" filter="dissolve">
                                      <p:cBhvr>
                                        <p:cTn id="37" dur="500"/>
                                        <p:tgtEl>
                                          <p:spTgt spid="795661"/>
                                        </p:tgtEl>
                                      </p:cBhvr>
                                    </p:animEffect>
                                  </p:childTnLst>
                                </p:cTn>
                              </p:par>
                              <p:par>
                                <p:cTn id="38" presetID="1" presetClass="entr" presetSubtype="0" fill="hold" grpId="0" nodeType="withEffect">
                                  <p:stCondLst>
                                    <p:cond delay="0"/>
                                  </p:stCondLst>
                                  <p:childTnLst>
                                    <p:set>
                                      <p:cBhvr>
                                        <p:cTn id="39" dur="1" fill="hold">
                                          <p:stCondLst>
                                            <p:cond delay="0"/>
                                          </p:stCondLst>
                                        </p:cTn>
                                        <p:tgtEl>
                                          <p:spTgt spid="795662"/>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795657"/>
                                        </p:tgtEl>
                                        <p:attrNameLst>
                                          <p:attrName>style.visibility</p:attrName>
                                        </p:attrNameLst>
                                      </p:cBhvr>
                                      <p:to>
                                        <p:strVal val="visible"/>
                                      </p:to>
                                    </p:set>
                                    <p:animEffect transition="in" filter="dissolve">
                                      <p:cBhvr>
                                        <p:cTn id="44" dur="500"/>
                                        <p:tgtEl>
                                          <p:spTgt spid="795657"/>
                                        </p:tgtEl>
                                      </p:cBhvr>
                                    </p:animEffect>
                                  </p:childTnLst>
                                </p:cTn>
                              </p:par>
                            </p:childTnLst>
                          </p:cTn>
                        </p:par>
                        <p:par>
                          <p:cTn id="45" fill="hold">
                            <p:stCondLst>
                              <p:cond delay="500"/>
                            </p:stCondLst>
                            <p:childTnLst>
                              <p:par>
                                <p:cTn id="46" presetID="9" presetClass="entr" presetSubtype="0" fill="hold" grpId="0" nodeType="afterEffect">
                                  <p:stCondLst>
                                    <p:cond delay="0"/>
                                  </p:stCondLst>
                                  <p:childTnLst>
                                    <p:set>
                                      <p:cBhvr>
                                        <p:cTn id="47" dur="1" fill="hold">
                                          <p:stCondLst>
                                            <p:cond delay="0"/>
                                          </p:stCondLst>
                                        </p:cTn>
                                        <p:tgtEl>
                                          <p:spTgt spid="795664"/>
                                        </p:tgtEl>
                                        <p:attrNameLst>
                                          <p:attrName>style.visibility</p:attrName>
                                        </p:attrNameLst>
                                      </p:cBhvr>
                                      <p:to>
                                        <p:strVal val="visible"/>
                                      </p:to>
                                    </p:set>
                                    <p:animEffect transition="in" filter="dissolve">
                                      <p:cBhvr>
                                        <p:cTn id="48" dur="500"/>
                                        <p:tgtEl>
                                          <p:spTgt spid="795664"/>
                                        </p:tgtEl>
                                      </p:cBhvr>
                                    </p:animEffect>
                                  </p:childTnLst>
                                </p:cTn>
                              </p:par>
                            </p:childTnLst>
                          </p:cTn>
                        </p:par>
                        <p:par>
                          <p:cTn id="49" fill="hold">
                            <p:stCondLst>
                              <p:cond delay="1000"/>
                            </p:stCondLst>
                            <p:childTnLst>
                              <p:par>
                                <p:cTn id="50" presetID="9" presetClass="entr" presetSubtype="0" fill="hold" grpId="0" nodeType="afterEffect">
                                  <p:stCondLst>
                                    <p:cond delay="0"/>
                                  </p:stCondLst>
                                  <p:childTnLst>
                                    <p:set>
                                      <p:cBhvr>
                                        <p:cTn id="51" dur="1" fill="hold">
                                          <p:stCondLst>
                                            <p:cond delay="0"/>
                                          </p:stCondLst>
                                        </p:cTn>
                                        <p:tgtEl>
                                          <p:spTgt spid="795665"/>
                                        </p:tgtEl>
                                        <p:attrNameLst>
                                          <p:attrName>style.visibility</p:attrName>
                                        </p:attrNameLst>
                                      </p:cBhvr>
                                      <p:to>
                                        <p:strVal val="visible"/>
                                      </p:to>
                                    </p:set>
                                    <p:animEffect transition="in" filter="dissolve">
                                      <p:cBhvr>
                                        <p:cTn id="52" dur="500"/>
                                        <p:tgtEl>
                                          <p:spTgt spid="7956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5653" grpId="0" animBg="1"/>
      <p:bldP spid="795654" grpId="0" animBg="1"/>
      <p:bldP spid="795655" grpId="0" animBg="1"/>
      <p:bldP spid="795656" grpId="0"/>
      <p:bldP spid="795657" grpId="0" animBg="1"/>
      <p:bldP spid="795658" grpId="0"/>
      <p:bldP spid="795659" grpId="0"/>
      <p:bldP spid="795660" grpId="0"/>
      <p:bldP spid="795661" grpId="0"/>
      <p:bldP spid="795662" grpId="0" animBg="1"/>
      <p:bldP spid="795664" grpId="0"/>
      <p:bldP spid="79566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4"/>
          <p:cNvSpPr>
            <a:spLocks noGrp="1"/>
          </p:cNvSpPr>
          <p:nvPr>
            <p:ph type="sldNum" sz="quarter" idx="12"/>
          </p:nvPr>
        </p:nvSpPr>
        <p:spPr>
          <a:xfrm>
            <a:off x="6172200" y="6191250"/>
            <a:ext cx="2476500" cy="476250"/>
          </a:xfrm>
          <a:prstGeom prst="rect">
            <a:avLst/>
          </a:prstGeom>
          <a:noFill/>
        </p:spPr>
        <p:txBody>
          <a:bodyPr anchorCtr="0"/>
          <a:lstStyle/>
          <a:p>
            <a:pPr algn="r">
              <a:defRPr/>
            </a:pPr>
            <a:fld id="{728A9E27-9F08-41CA-B779-952D5B8DFA4F}" type="slidenum">
              <a:rPr lang="en-US" smtClean="0">
                <a:solidFill>
                  <a:schemeClr val="tx2"/>
                </a:solidFill>
                <a:latin typeface="Arial" pitchFamily="34" charset="0"/>
                <a:ea typeface="+mn-ea"/>
                <a:cs typeface="+mn-cs"/>
              </a:rPr>
              <a:pPr algn="r">
                <a:defRPr/>
              </a:pPr>
              <a:t>24</a:t>
            </a:fld>
            <a:endParaRPr lang="en-US" smtClean="0">
              <a:solidFill>
                <a:schemeClr val="tx2"/>
              </a:solidFill>
              <a:latin typeface="Arial" pitchFamily="34" charset="0"/>
              <a:ea typeface="+mn-ea"/>
              <a:cs typeface="+mn-cs"/>
            </a:endParaRPr>
          </a:p>
        </p:txBody>
      </p:sp>
      <p:sp>
        <p:nvSpPr>
          <p:cNvPr id="52227" name="Rectangle 2"/>
          <p:cNvSpPr>
            <a:spLocks noChangeArrowheads="1"/>
          </p:cNvSpPr>
          <p:nvPr/>
        </p:nvSpPr>
        <p:spPr bwMode="auto">
          <a:xfrm>
            <a:off x="685800" y="838200"/>
            <a:ext cx="7924800" cy="5791200"/>
          </a:xfrm>
          <a:prstGeom prst="rect">
            <a:avLst/>
          </a:prstGeom>
          <a:solidFill>
            <a:srgbClr val="FFFFFF"/>
          </a:solidFill>
          <a:ln w="9525">
            <a:solidFill>
              <a:schemeClr val="tx1"/>
            </a:solidFill>
            <a:miter lim="800000"/>
            <a:headEnd/>
            <a:tailEnd/>
          </a:ln>
        </p:spPr>
        <p:txBody>
          <a:bodyPr wrap="none" anchor="ctr"/>
          <a:lstStyle/>
          <a:p>
            <a:pPr algn="ctr"/>
            <a:endParaRPr lang="en-US" b="1"/>
          </a:p>
        </p:txBody>
      </p:sp>
      <p:sp>
        <p:nvSpPr>
          <p:cNvPr id="52228" name="Line 3"/>
          <p:cNvSpPr>
            <a:spLocks noChangeShapeType="1"/>
          </p:cNvSpPr>
          <p:nvPr/>
        </p:nvSpPr>
        <p:spPr bwMode="auto">
          <a:xfrm>
            <a:off x="685800" y="2057400"/>
            <a:ext cx="7924800" cy="0"/>
          </a:xfrm>
          <a:prstGeom prst="line">
            <a:avLst/>
          </a:prstGeom>
          <a:noFill/>
          <a:ln w="9525">
            <a:solidFill>
              <a:schemeClr val="tx1"/>
            </a:solidFill>
            <a:round/>
            <a:headEnd/>
            <a:tailEnd/>
          </a:ln>
        </p:spPr>
        <p:txBody>
          <a:bodyPr/>
          <a:lstStyle/>
          <a:p>
            <a:endParaRPr lang="en-US"/>
          </a:p>
        </p:txBody>
      </p:sp>
      <p:sp>
        <p:nvSpPr>
          <p:cNvPr id="52229" name="Line 4"/>
          <p:cNvSpPr>
            <a:spLocks noChangeShapeType="1"/>
          </p:cNvSpPr>
          <p:nvPr/>
        </p:nvSpPr>
        <p:spPr bwMode="auto">
          <a:xfrm>
            <a:off x="685800" y="2362200"/>
            <a:ext cx="7924800" cy="0"/>
          </a:xfrm>
          <a:prstGeom prst="line">
            <a:avLst/>
          </a:prstGeom>
          <a:noFill/>
          <a:ln w="9525">
            <a:solidFill>
              <a:schemeClr val="tx1"/>
            </a:solidFill>
            <a:round/>
            <a:headEnd/>
            <a:tailEnd/>
          </a:ln>
        </p:spPr>
        <p:txBody>
          <a:bodyPr/>
          <a:lstStyle/>
          <a:p>
            <a:endParaRPr lang="en-US"/>
          </a:p>
        </p:txBody>
      </p:sp>
      <p:sp>
        <p:nvSpPr>
          <p:cNvPr id="52230" name="Line 5"/>
          <p:cNvSpPr>
            <a:spLocks noChangeShapeType="1"/>
          </p:cNvSpPr>
          <p:nvPr/>
        </p:nvSpPr>
        <p:spPr bwMode="auto">
          <a:xfrm>
            <a:off x="685800" y="2971800"/>
            <a:ext cx="7924800" cy="0"/>
          </a:xfrm>
          <a:prstGeom prst="line">
            <a:avLst/>
          </a:prstGeom>
          <a:noFill/>
          <a:ln w="9525">
            <a:solidFill>
              <a:schemeClr val="tx1"/>
            </a:solidFill>
            <a:round/>
            <a:headEnd/>
            <a:tailEnd/>
          </a:ln>
        </p:spPr>
        <p:txBody>
          <a:bodyPr/>
          <a:lstStyle/>
          <a:p>
            <a:endParaRPr lang="en-US"/>
          </a:p>
        </p:txBody>
      </p:sp>
      <p:sp>
        <p:nvSpPr>
          <p:cNvPr id="52231" name="Line 6"/>
          <p:cNvSpPr>
            <a:spLocks noChangeShapeType="1"/>
          </p:cNvSpPr>
          <p:nvPr/>
        </p:nvSpPr>
        <p:spPr bwMode="auto">
          <a:xfrm>
            <a:off x="685800" y="2667000"/>
            <a:ext cx="7924800" cy="0"/>
          </a:xfrm>
          <a:prstGeom prst="line">
            <a:avLst/>
          </a:prstGeom>
          <a:noFill/>
          <a:ln w="9525">
            <a:solidFill>
              <a:schemeClr val="tx1"/>
            </a:solidFill>
            <a:round/>
            <a:headEnd/>
            <a:tailEnd/>
          </a:ln>
        </p:spPr>
        <p:txBody>
          <a:bodyPr/>
          <a:lstStyle/>
          <a:p>
            <a:endParaRPr lang="en-US"/>
          </a:p>
        </p:txBody>
      </p:sp>
      <p:sp>
        <p:nvSpPr>
          <p:cNvPr id="52232" name="Line 7"/>
          <p:cNvSpPr>
            <a:spLocks noChangeShapeType="1"/>
          </p:cNvSpPr>
          <p:nvPr/>
        </p:nvSpPr>
        <p:spPr bwMode="auto">
          <a:xfrm>
            <a:off x="685800" y="3276600"/>
            <a:ext cx="7924800" cy="0"/>
          </a:xfrm>
          <a:prstGeom prst="line">
            <a:avLst/>
          </a:prstGeom>
          <a:noFill/>
          <a:ln w="9525">
            <a:solidFill>
              <a:schemeClr val="tx1"/>
            </a:solidFill>
            <a:round/>
            <a:headEnd/>
            <a:tailEnd/>
          </a:ln>
        </p:spPr>
        <p:txBody>
          <a:bodyPr/>
          <a:lstStyle/>
          <a:p>
            <a:endParaRPr lang="en-US"/>
          </a:p>
        </p:txBody>
      </p:sp>
      <p:sp>
        <p:nvSpPr>
          <p:cNvPr id="52233" name="Line 8"/>
          <p:cNvSpPr>
            <a:spLocks noChangeShapeType="1"/>
          </p:cNvSpPr>
          <p:nvPr/>
        </p:nvSpPr>
        <p:spPr bwMode="auto">
          <a:xfrm>
            <a:off x="685800" y="3581400"/>
            <a:ext cx="7924800" cy="0"/>
          </a:xfrm>
          <a:prstGeom prst="line">
            <a:avLst/>
          </a:prstGeom>
          <a:noFill/>
          <a:ln w="9525">
            <a:solidFill>
              <a:schemeClr val="tx1"/>
            </a:solidFill>
            <a:round/>
            <a:headEnd/>
            <a:tailEnd/>
          </a:ln>
        </p:spPr>
        <p:txBody>
          <a:bodyPr/>
          <a:lstStyle/>
          <a:p>
            <a:endParaRPr lang="en-US"/>
          </a:p>
        </p:txBody>
      </p:sp>
      <p:sp>
        <p:nvSpPr>
          <p:cNvPr id="52234" name="Line 9"/>
          <p:cNvSpPr>
            <a:spLocks noChangeShapeType="1"/>
          </p:cNvSpPr>
          <p:nvPr/>
        </p:nvSpPr>
        <p:spPr bwMode="auto">
          <a:xfrm>
            <a:off x="685800" y="3886200"/>
            <a:ext cx="7924800" cy="0"/>
          </a:xfrm>
          <a:prstGeom prst="line">
            <a:avLst/>
          </a:prstGeom>
          <a:noFill/>
          <a:ln w="9525">
            <a:solidFill>
              <a:schemeClr val="tx1"/>
            </a:solidFill>
            <a:round/>
            <a:headEnd/>
            <a:tailEnd/>
          </a:ln>
        </p:spPr>
        <p:txBody>
          <a:bodyPr/>
          <a:lstStyle/>
          <a:p>
            <a:endParaRPr lang="en-US"/>
          </a:p>
        </p:txBody>
      </p:sp>
      <p:sp>
        <p:nvSpPr>
          <p:cNvPr id="52235" name="Line 10"/>
          <p:cNvSpPr>
            <a:spLocks noChangeShapeType="1"/>
          </p:cNvSpPr>
          <p:nvPr/>
        </p:nvSpPr>
        <p:spPr bwMode="auto">
          <a:xfrm>
            <a:off x="685800" y="5105400"/>
            <a:ext cx="7924800" cy="0"/>
          </a:xfrm>
          <a:prstGeom prst="line">
            <a:avLst/>
          </a:prstGeom>
          <a:noFill/>
          <a:ln w="9525">
            <a:solidFill>
              <a:schemeClr val="tx1"/>
            </a:solidFill>
            <a:round/>
            <a:headEnd/>
            <a:tailEnd/>
          </a:ln>
        </p:spPr>
        <p:txBody>
          <a:bodyPr/>
          <a:lstStyle/>
          <a:p>
            <a:endParaRPr lang="en-US"/>
          </a:p>
        </p:txBody>
      </p:sp>
      <p:sp>
        <p:nvSpPr>
          <p:cNvPr id="52236" name="Line 11"/>
          <p:cNvSpPr>
            <a:spLocks noChangeShapeType="1"/>
          </p:cNvSpPr>
          <p:nvPr/>
        </p:nvSpPr>
        <p:spPr bwMode="auto">
          <a:xfrm>
            <a:off x="685800" y="5410200"/>
            <a:ext cx="7924800" cy="0"/>
          </a:xfrm>
          <a:prstGeom prst="line">
            <a:avLst/>
          </a:prstGeom>
          <a:noFill/>
          <a:ln w="9525">
            <a:solidFill>
              <a:schemeClr val="tx1"/>
            </a:solidFill>
            <a:round/>
            <a:headEnd/>
            <a:tailEnd/>
          </a:ln>
        </p:spPr>
        <p:txBody>
          <a:bodyPr/>
          <a:lstStyle/>
          <a:p>
            <a:endParaRPr lang="en-US"/>
          </a:p>
        </p:txBody>
      </p:sp>
      <p:sp>
        <p:nvSpPr>
          <p:cNvPr id="52237" name="Line 12"/>
          <p:cNvSpPr>
            <a:spLocks noChangeShapeType="1"/>
          </p:cNvSpPr>
          <p:nvPr/>
        </p:nvSpPr>
        <p:spPr bwMode="auto">
          <a:xfrm>
            <a:off x="685800" y="6019800"/>
            <a:ext cx="7924800" cy="0"/>
          </a:xfrm>
          <a:prstGeom prst="line">
            <a:avLst/>
          </a:prstGeom>
          <a:noFill/>
          <a:ln w="9525">
            <a:solidFill>
              <a:schemeClr val="tx1"/>
            </a:solidFill>
            <a:round/>
            <a:headEnd/>
            <a:tailEnd/>
          </a:ln>
        </p:spPr>
        <p:txBody>
          <a:bodyPr/>
          <a:lstStyle/>
          <a:p>
            <a:endParaRPr lang="en-US"/>
          </a:p>
        </p:txBody>
      </p:sp>
      <p:sp>
        <p:nvSpPr>
          <p:cNvPr id="52238" name="Text Box 13"/>
          <p:cNvSpPr txBox="1">
            <a:spLocks noChangeArrowheads="1"/>
          </p:cNvSpPr>
          <p:nvPr/>
        </p:nvSpPr>
        <p:spPr bwMode="auto">
          <a:xfrm>
            <a:off x="4724400" y="5308600"/>
            <a:ext cx="300038" cy="396875"/>
          </a:xfrm>
          <a:prstGeom prst="rect">
            <a:avLst/>
          </a:prstGeom>
          <a:noFill/>
          <a:ln w="9525">
            <a:noFill/>
            <a:miter lim="800000"/>
            <a:headEnd/>
            <a:tailEnd/>
          </a:ln>
        </p:spPr>
        <p:txBody>
          <a:bodyPr wrap="none">
            <a:spAutoFit/>
          </a:bodyPr>
          <a:lstStyle/>
          <a:p>
            <a:pPr>
              <a:buFont typeface="Wingdings" pitchFamily="2" charset="2"/>
              <a:buChar char=""/>
            </a:pPr>
            <a:endParaRPr lang="en-US" sz="2000" b="1"/>
          </a:p>
        </p:txBody>
      </p:sp>
      <p:sp>
        <p:nvSpPr>
          <p:cNvPr id="797710" name="Text Box 14"/>
          <p:cNvSpPr txBox="1">
            <a:spLocks noChangeArrowheads="1"/>
          </p:cNvSpPr>
          <p:nvPr/>
        </p:nvSpPr>
        <p:spPr bwMode="auto">
          <a:xfrm rot="-478370">
            <a:off x="41275" y="365125"/>
            <a:ext cx="5324475" cy="974725"/>
          </a:xfrm>
          <a:prstGeom prst="rect">
            <a:avLst/>
          </a:prstGeom>
          <a:solidFill>
            <a:srgbClr val="EAEAEA"/>
          </a:solidFill>
          <a:ln w="28575">
            <a:solidFill>
              <a:srgbClr val="FF0000"/>
            </a:solidFill>
            <a:miter lim="800000"/>
            <a:headEnd/>
            <a:tailEnd/>
          </a:ln>
        </p:spPr>
        <p:txBody>
          <a:bodyPr>
            <a:spAutoFit/>
          </a:bodyPr>
          <a:lstStyle/>
          <a:p>
            <a:pPr algn="ctr"/>
            <a:r>
              <a:rPr lang="en-US" sz="2800" b="1"/>
              <a:t>Good ideas and great organization!</a:t>
            </a:r>
          </a:p>
        </p:txBody>
      </p:sp>
      <p:pic>
        <p:nvPicPr>
          <p:cNvPr id="52240" name="Picture 15" descr="MCj02510690000[1]"/>
          <p:cNvPicPr>
            <a:picLocks noChangeAspect="1" noChangeArrowheads="1"/>
          </p:cNvPicPr>
          <p:nvPr/>
        </p:nvPicPr>
        <p:blipFill>
          <a:blip r:embed="rId3" cstate="print"/>
          <a:srcRect/>
          <a:stretch>
            <a:fillRect/>
          </a:stretch>
        </p:blipFill>
        <p:spPr bwMode="auto">
          <a:xfrm>
            <a:off x="6934200" y="474663"/>
            <a:ext cx="1295400" cy="960437"/>
          </a:xfrm>
          <a:prstGeom prst="rect">
            <a:avLst/>
          </a:prstGeom>
          <a:noFill/>
          <a:ln w="9525">
            <a:noFill/>
            <a:miter lim="800000"/>
            <a:headEnd/>
            <a:tailEnd/>
          </a:ln>
        </p:spPr>
      </p:pic>
      <p:sp>
        <p:nvSpPr>
          <p:cNvPr id="52241" name="Rectangle 16"/>
          <p:cNvSpPr>
            <a:spLocks noChangeArrowheads="1"/>
          </p:cNvSpPr>
          <p:nvPr/>
        </p:nvSpPr>
        <p:spPr bwMode="auto">
          <a:xfrm>
            <a:off x="685800" y="1339850"/>
            <a:ext cx="7924800" cy="5365750"/>
          </a:xfrm>
          <a:prstGeom prst="rect">
            <a:avLst/>
          </a:prstGeom>
          <a:noFill/>
          <a:ln w="9525">
            <a:noFill/>
            <a:miter lim="800000"/>
            <a:headEnd/>
            <a:tailEnd/>
          </a:ln>
        </p:spPr>
        <p:txBody>
          <a:bodyPr>
            <a:spAutoFit/>
          </a:bodyPr>
          <a:lstStyle/>
          <a:p>
            <a:pPr>
              <a:spcBef>
                <a:spcPct val="30000"/>
              </a:spcBef>
            </a:pPr>
            <a:r>
              <a:rPr lang="en-US" sz="2000"/>
              <a:t>To Whom It May Concern,</a:t>
            </a:r>
          </a:p>
          <a:p>
            <a:pPr>
              <a:spcBef>
                <a:spcPct val="30000"/>
              </a:spcBef>
            </a:pPr>
            <a:r>
              <a:rPr lang="en-US" sz="2000"/>
              <a:t>	Although there are many places worthy of recommending for two field trips, I’d like to suggest visiting The Denver Mint and the Molly Brown House.    								The Denver Mint is one of only three places in our country where money is made. The others are San Francisco and Philadelphia. It’s a place to witness robotics in action, as that’s how the money is made nowadays. There’s heavily armed guards watching every step you take.  Here’s a word to the wise: don’t grab a free sample! You might find yourself in trouble! 	Another place I’d recommend is the Molly Brown House.  She was quite eccentric.  Rumor has it she used to burn money in her fireplace! Her house was the first in Denver to have electricity installed.  It was also the first to have indoor plumbing.  The original toilet is still there.  For an extra $1 you can pee in it, just like Molly used to.  Just kidding.  	Obviously, this pair of  historical locations should be highly considered when thinking about two possible places.										Sincerely,  </a:t>
            </a:r>
          </a:p>
        </p:txBody>
      </p:sp>
      <p:sp>
        <p:nvSpPr>
          <p:cNvPr id="52242" name="Line 17"/>
          <p:cNvSpPr>
            <a:spLocks noChangeShapeType="1"/>
          </p:cNvSpPr>
          <p:nvPr/>
        </p:nvSpPr>
        <p:spPr bwMode="auto">
          <a:xfrm>
            <a:off x="685800" y="4191000"/>
            <a:ext cx="7924800" cy="0"/>
          </a:xfrm>
          <a:prstGeom prst="line">
            <a:avLst/>
          </a:prstGeom>
          <a:noFill/>
          <a:ln w="9525">
            <a:solidFill>
              <a:schemeClr val="tx1"/>
            </a:solidFill>
            <a:round/>
            <a:headEnd/>
            <a:tailEnd/>
          </a:ln>
        </p:spPr>
        <p:txBody>
          <a:bodyPr/>
          <a:lstStyle/>
          <a:p>
            <a:endParaRPr lang="en-US"/>
          </a:p>
        </p:txBody>
      </p:sp>
      <p:sp>
        <p:nvSpPr>
          <p:cNvPr id="52243" name="Line 18"/>
          <p:cNvSpPr>
            <a:spLocks noChangeShapeType="1"/>
          </p:cNvSpPr>
          <p:nvPr/>
        </p:nvSpPr>
        <p:spPr bwMode="auto">
          <a:xfrm>
            <a:off x="685800" y="4495800"/>
            <a:ext cx="7924800" cy="0"/>
          </a:xfrm>
          <a:prstGeom prst="line">
            <a:avLst/>
          </a:prstGeom>
          <a:noFill/>
          <a:ln w="9525">
            <a:solidFill>
              <a:schemeClr val="tx1"/>
            </a:solidFill>
            <a:round/>
            <a:headEnd/>
            <a:tailEnd/>
          </a:ln>
        </p:spPr>
        <p:txBody>
          <a:bodyPr/>
          <a:lstStyle/>
          <a:p>
            <a:endParaRPr lang="en-US"/>
          </a:p>
        </p:txBody>
      </p:sp>
      <p:sp>
        <p:nvSpPr>
          <p:cNvPr id="52244" name="Line 19"/>
          <p:cNvSpPr>
            <a:spLocks noChangeShapeType="1"/>
          </p:cNvSpPr>
          <p:nvPr/>
        </p:nvSpPr>
        <p:spPr bwMode="auto">
          <a:xfrm>
            <a:off x="685800" y="4800600"/>
            <a:ext cx="7924800" cy="0"/>
          </a:xfrm>
          <a:prstGeom prst="line">
            <a:avLst/>
          </a:prstGeom>
          <a:noFill/>
          <a:ln w="9525">
            <a:solidFill>
              <a:schemeClr val="tx1"/>
            </a:solidFill>
            <a:round/>
            <a:headEnd/>
            <a:tailEnd/>
          </a:ln>
        </p:spPr>
        <p:txBody>
          <a:bodyPr/>
          <a:lstStyle/>
          <a:p>
            <a:endParaRPr lang="en-US"/>
          </a:p>
        </p:txBody>
      </p:sp>
      <p:sp>
        <p:nvSpPr>
          <p:cNvPr id="52245" name="Line 20"/>
          <p:cNvSpPr>
            <a:spLocks noChangeShapeType="1"/>
          </p:cNvSpPr>
          <p:nvPr/>
        </p:nvSpPr>
        <p:spPr bwMode="auto">
          <a:xfrm>
            <a:off x="685800" y="5715000"/>
            <a:ext cx="7924800" cy="0"/>
          </a:xfrm>
          <a:prstGeom prst="line">
            <a:avLst/>
          </a:prstGeom>
          <a:noFill/>
          <a:ln w="9525">
            <a:solidFill>
              <a:schemeClr val="tx1"/>
            </a:solidFill>
            <a:round/>
            <a:headEnd/>
            <a:tailEnd/>
          </a:ln>
        </p:spPr>
        <p:txBody>
          <a:bodyPr/>
          <a:lstStyle/>
          <a:p>
            <a:endParaRPr lang="en-US"/>
          </a:p>
        </p:txBody>
      </p:sp>
      <p:sp>
        <p:nvSpPr>
          <p:cNvPr id="52246" name="Line 21"/>
          <p:cNvSpPr>
            <a:spLocks noChangeShapeType="1"/>
          </p:cNvSpPr>
          <p:nvPr/>
        </p:nvSpPr>
        <p:spPr bwMode="auto">
          <a:xfrm>
            <a:off x="685800" y="6324600"/>
            <a:ext cx="7924800" cy="0"/>
          </a:xfrm>
          <a:prstGeom prst="line">
            <a:avLst/>
          </a:prstGeom>
          <a:noFill/>
          <a:ln w="9525">
            <a:solidFill>
              <a:schemeClr val="tx1"/>
            </a:solidFill>
            <a:round/>
            <a:headEnd/>
            <a:tailEnd/>
          </a:ln>
        </p:spPr>
        <p:txBody>
          <a:bodyPr/>
          <a:lstStyle/>
          <a:p>
            <a:endParaRPr lang="en-US"/>
          </a:p>
        </p:txBody>
      </p:sp>
      <p:sp>
        <p:nvSpPr>
          <p:cNvPr id="52247" name="Line 22"/>
          <p:cNvSpPr>
            <a:spLocks noChangeShapeType="1"/>
          </p:cNvSpPr>
          <p:nvPr/>
        </p:nvSpPr>
        <p:spPr bwMode="auto">
          <a:xfrm>
            <a:off x="685800" y="6629400"/>
            <a:ext cx="7924800" cy="0"/>
          </a:xfrm>
          <a:prstGeom prst="line">
            <a:avLst/>
          </a:prstGeom>
          <a:noFill/>
          <a:ln w="9525">
            <a:solidFill>
              <a:schemeClr val="tx1"/>
            </a:solidFill>
            <a:round/>
            <a:headEnd/>
            <a:tailEnd/>
          </a:ln>
        </p:spPr>
        <p:txBody>
          <a:bodyPr/>
          <a:lstStyle/>
          <a:p>
            <a:endParaRPr lang="en-US"/>
          </a:p>
        </p:txBody>
      </p:sp>
      <p:sp>
        <p:nvSpPr>
          <p:cNvPr id="52248" name="Line 23"/>
          <p:cNvSpPr>
            <a:spLocks noChangeShapeType="1"/>
          </p:cNvSpPr>
          <p:nvPr/>
        </p:nvSpPr>
        <p:spPr bwMode="auto">
          <a:xfrm>
            <a:off x="685800" y="1676400"/>
            <a:ext cx="7924800" cy="0"/>
          </a:xfrm>
          <a:prstGeom prst="line">
            <a:avLst/>
          </a:prstGeom>
          <a:noFill/>
          <a:ln w="9525">
            <a:solidFill>
              <a:schemeClr val="tx1"/>
            </a:solidFill>
            <a:round/>
            <a:headEnd/>
            <a:tailEnd/>
          </a:ln>
        </p:spPr>
        <p:txBody>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97710"/>
                                        </p:tgtEl>
                                        <p:attrNameLst>
                                          <p:attrName>style.visibility</p:attrName>
                                        </p:attrNameLst>
                                      </p:cBhvr>
                                      <p:to>
                                        <p:strVal val="visible"/>
                                      </p:to>
                                    </p:set>
                                    <p:anim calcmode="lin" valueType="num">
                                      <p:cBhvr>
                                        <p:cTn id="7" dur="1000" fill="hold"/>
                                        <p:tgtEl>
                                          <p:spTgt spid="797710"/>
                                        </p:tgtEl>
                                        <p:attrNameLst>
                                          <p:attrName>ppt_w</p:attrName>
                                        </p:attrNameLst>
                                      </p:cBhvr>
                                      <p:tavLst>
                                        <p:tav tm="0">
                                          <p:val>
                                            <p:strVal val="#ppt_w*0.70"/>
                                          </p:val>
                                        </p:tav>
                                        <p:tav tm="100000">
                                          <p:val>
                                            <p:strVal val="#ppt_w"/>
                                          </p:val>
                                        </p:tav>
                                      </p:tavLst>
                                    </p:anim>
                                    <p:anim calcmode="lin" valueType="num">
                                      <p:cBhvr>
                                        <p:cTn id="8" dur="1000" fill="hold"/>
                                        <p:tgtEl>
                                          <p:spTgt spid="797710"/>
                                        </p:tgtEl>
                                        <p:attrNameLst>
                                          <p:attrName>ppt_h</p:attrName>
                                        </p:attrNameLst>
                                      </p:cBhvr>
                                      <p:tavLst>
                                        <p:tav tm="0">
                                          <p:val>
                                            <p:strVal val="#ppt_h"/>
                                          </p:val>
                                        </p:tav>
                                        <p:tav tm="100000">
                                          <p:val>
                                            <p:strVal val="#ppt_h"/>
                                          </p:val>
                                        </p:tav>
                                      </p:tavLst>
                                    </p:anim>
                                    <p:animEffect transition="in" filter="fade">
                                      <p:cBhvr>
                                        <p:cTn id="9" dur="1000"/>
                                        <p:tgtEl>
                                          <p:spTgt spid="7977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771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Narrative</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4"/>
          <p:cNvSpPr>
            <a:spLocks noGrp="1"/>
          </p:cNvSpPr>
          <p:nvPr>
            <p:ph type="sldNum" sz="quarter" idx="10"/>
          </p:nvPr>
        </p:nvSpPr>
        <p:spPr>
          <a:noFill/>
        </p:spPr>
        <p:txBody>
          <a:bodyPr/>
          <a:lstStyle/>
          <a:p>
            <a:fld id="{B8B9FCD1-667C-41E9-A57D-7FDF52FDEA46}" type="slidenum">
              <a:rPr lang="en-US" smtClean="0"/>
              <a:pPr/>
              <a:t>26</a:t>
            </a:fld>
            <a:endParaRPr lang="en-US" smtClean="0"/>
          </a:p>
        </p:txBody>
      </p:sp>
      <p:pic>
        <p:nvPicPr>
          <p:cNvPr id="8195" name="Picture 2"/>
          <p:cNvPicPr>
            <a:picLocks noChangeAspect="1" noChangeArrowheads="1"/>
          </p:cNvPicPr>
          <p:nvPr/>
        </p:nvPicPr>
        <p:blipFill>
          <a:blip r:embed="rId3" cstate="print"/>
          <a:srcRect/>
          <a:stretch>
            <a:fillRect/>
          </a:stretch>
        </p:blipFill>
        <p:spPr bwMode="auto">
          <a:xfrm>
            <a:off x="1855788" y="533400"/>
            <a:ext cx="5010150" cy="632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6-5"/>
          <p:cNvPicPr>
            <a:picLocks noChangeAspect="1" noChangeArrowheads="1"/>
          </p:cNvPicPr>
          <p:nvPr/>
        </p:nvPicPr>
        <p:blipFill>
          <a:blip r:embed="rId3" cstate="print"/>
          <a:srcRect/>
          <a:stretch>
            <a:fillRect/>
          </a:stretch>
        </p:blipFill>
        <p:spPr bwMode="auto">
          <a:xfrm>
            <a:off x="2743200" y="1524000"/>
            <a:ext cx="3897313" cy="5334000"/>
          </a:xfrm>
          <a:prstGeom prst="rect">
            <a:avLst/>
          </a:prstGeom>
          <a:solidFill>
            <a:srgbClr val="FFFFFF"/>
          </a:solidFill>
          <a:ln w="9525">
            <a:noFill/>
            <a:miter lim="800000"/>
            <a:headEnd/>
            <a:tailEnd/>
          </a:ln>
        </p:spPr>
      </p:pic>
      <p:sp>
        <p:nvSpPr>
          <p:cNvPr id="9219" name="Text Box 3"/>
          <p:cNvSpPr txBox="1">
            <a:spLocks noChangeArrowheads="1"/>
          </p:cNvSpPr>
          <p:nvPr/>
        </p:nvSpPr>
        <p:spPr bwMode="auto">
          <a:xfrm>
            <a:off x="304800" y="990600"/>
            <a:ext cx="8458200" cy="708025"/>
          </a:xfrm>
          <a:prstGeom prst="rect">
            <a:avLst/>
          </a:prstGeom>
          <a:noFill/>
          <a:ln w="9525">
            <a:noFill/>
            <a:miter lim="800000"/>
            <a:headEnd/>
            <a:tailEnd/>
          </a:ln>
        </p:spPr>
        <p:txBody>
          <a:bodyPr>
            <a:spAutoFit/>
          </a:bodyPr>
          <a:lstStyle/>
          <a:p>
            <a:pPr algn="ctr">
              <a:spcBef>
                <a:spcPct val="50000"/>
              </a:spcBef>
            </a:pPr>
            <a:r>
              <a:rPr lang="en-US" sz="4000">
                <a:solidFill>
                  <a:srgbClr val="7030A0"/>
                </a:solidFill>
              </a:rPr>
              <a:t>The Quick Sketch and Notes Method</a:t>
            </a:r>
          </a:p>
        </p:txBody>
      </p:sp>
      <p:sp>
        <p:nvSpPr>
          <p:cNvPr id="9220" name="Text Box 6"/>
          <p:cNvSpPr txBox="1">
            <a:spLocks noChangeArrowheads="1"/>
          </p:cNvSpPr>
          <p:nvPr/>
        </p:nvSpPr>
        <p:spPr bwMode="auto">
          <a:xfrm>
            <a:off x="7162800" y="6477000"/>
            <a:ext cx="1981200" cy="304800"/>
          </a:xfrm>
          <a:prstGeom prst="rect">
            <a:avLst/>
          </a:prstGeom>
          <a:noFill/>
          <a:ln w="9525">
            <a:noFill/>
            <a:miter lim="800000"/>
            <a:headEnd/>
            <a:tailEnd/>
          </a:ln>
        </p:spPr>
        <p:txBody>
          <a:bodyPr>
            <a:spAutoFit/>
          </a:bodyPr>
          <a:lstStyle/>
          <a:p>
            <a:pPr>
              <a:spcBef>
                <a:spcPct val="50000"/>
              </a:spcBef>
            </a:pPr>
            <a:r>
              <a:rPr lang="en-US">
                <a:solidFill>
                  <a:schemeClr val="bg1"/>
                </a:solidFill>
              </a:rPr>
              <a:t>6-5</a:t>
            </a:r>
          </a:p>
        </p:txBody>
      </p:sp>
      <p:sp>
        <p:nvSpPr>
          <p:cNvPr id="5" name="Oval 4"/>
          <p:cNvSpPr/>
          <p:nvPr/>
        </p:nvSpPr>
        <p:spPr>
          <a:xfrm>
            <a:off x="304800" y="2590800"/>
            <a:ext cx="2133600" cy="2286000"/>
          </a:xfrm>
          <a:prstGeom prst="ellipse">
            <a:avLst/>
          </a:prstGeom>
          <a:solidFill>
            <a:srgbClr val="CC66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dirty="0">
                <a:solidFill>
                  <a:srgbClr val="7030A0"/>
                </a:solidFill>
              </a:rPr>
              <a:t>Steps 2 and 3</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1166843"/>
            <a:ext cx="4572000" cy="4524315"/>
          </a:xfrm>
          <a:prstGeom prst="rect">
            <a:avLst/>
          </a:prstGeom>
        </p:spPr>
        <p:txBody>
          <a:bodyPr>
            <a:spAutoFit/>
          </a:bodyPr>
          <a:lstStyle/>
          <a:p>
            <a:pPr marL="228600" indent="-228600" eaLnBrk="1" hangingPunct="1">
              <a:buFontTx/>
              <a:buAutoNum type="arabicPeriod"/>
            </a:pPr>
            <a:r>
              <a:rPr lang="en-US" b="1" i="1" dirty="0" smtClean="0"/>
              <a:t>Stress the where- the setting where the story narrative will take place  (click)</a:t>
            </a:r>
          </a:p>
          <a:p>
            <a:pPr marL="228600" indent="-228600" eaLnBrk="1" hangingPunct="1">
              <a:buFontTx/>
              <a:buAutoNum type="arabicPeriod"/>
            </a:pPr>
            <a:r>
              <a:rPr lang="en-US" b="1" i="1" dirty="0" smtClean="0"/>
              <a:t>Stress the when- the time, the day, the week and so on</a:t>
            </a:r>
          </a:p>
          <a:p>
            <a:pPr marL="228600" indent="-228600" eaLnBrk="1" hangingPunct="1">
              <a:buFontTx/>
              <a:buAutoNum type="arabicPeriod"/>
            </a:pPr>
            <a:r>
              <a:rPr lang="en-US" b="1" i="1" dirty="0" smtClean="0"/>
              <a:t>Using a strong action verb to grab the reader’s attention</a:t>
            </a:r>
          </a:p>
          <a:p>
            <a:pPr marL="228600" indent="-228600" eaLnBrk="1" hangingPunct="1">
              <a:buFontTx/>
              <a:buAutoNum type="arabicPeriod"/>
            </a:pPr>
            <a:r>
              <a:rPr lang="en-US" b="1" i="1" dirty="0" smtClean="0"/>
              <a:t>Introducing a major or minor character (or characters) in the story/narrative.</a:t>
            </a:r>
          </a:p>
          <a:p>
            <a:pPr marL="228600" indent="-228600" eaLnBrk="1" hangingPunct="1">
              <a:buFontTx/>
              <a:buAutoNum type="arabicPeriod"/>
            </a:pPr>
            <a:r>
              <a:rPr lang="en-US" b="1" i="1" dirty="0" smtClean="0"/>
              <a:t>Make an interesting comment-a comment that makes the reader wonder or draws the reading into the story/narrative.</a:t>
            </a:r>
          </a:p>
          <a:p>
            <a:pPr marL="228600" indent="-228600" eaLnBrk="1" hangingPunct="1">
              <a:buFontTx/>
              <a:buAutoNum type="arabicPeriod"/>
            </a:pPr>
            <a:r>
              <a:rPr lang="en-US" b="1" i="1" dirty="0" smtClean="0"/>
              <a:t>Presenting a short dialogue between characters .</a:t>
            </a:r>
            <a:endParaRPr lang="en-US" b="1" i="1" dirty="0" smtClean="0"/>
          </a:p>
        </p:txBody>
      </p:sp>
      <p:sp>
        <p:nvSpPr>
          <p:cNvPr id="3" name="Text Box 3"/>
          <p:cNvSpPr txBox="1">
            <a:spLocks noChangeArrowheads="1"/>
          </p:cNvSpPr>
          <p:nvPr/>
        </p:nvSpPr>
        <p:spPr bwMode="auto">
          <a:xfrm>
            <a:off x="304800" y="381000"/>
            <a:ext cx="8458200" cy="708025"/>
          </a:xfrm>
          <a:prstGeom prst="rect">
            <a:avLst/>
          </a:prstGeom>
          <a:noFill/>
          <a:ln w="9525">
            <a:noFill/>
            <a:miter lim="800000"/>
            <a:headEnd/>
            <a:tailEnd/>
          </a:ln>
        </p:spPr>
        <p:txBody>
          <a:bodyPr>
            <a:spAutoFit/>
          </a:bodyPr>
          <a:lstStyle/>
          <a:p>
            <a:pPr algn="ctr">
              <a:spcBef>
                <a:spcPct val="50000"/>
              </a:spcBef>
            </a:pPr>
            <a:r>
              <a:rPr lang="en-US" sz="4000" dirty="0">
                <a:solidFill>
                  <a:srgbClr val="7030A0"/>
                </a:solidFill>
              </a:rPr>
              <a:t>Interesting Beginnings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3"/>
          <p:cNvSpPr txBox="1">
            <a:spLocks noChangeArrowheads="1"/>
          </p:cNvSpPr>
          <p:nvPr/>
        </p:nvSpPr>
        <p:spPr bwMode="auto">
          <a:xfrm>
            <a:off x="304800" y="381000"/>
            <a:ext cx="8458200" cy="708025"/>
          </a:xfrm>
          <a:prstGeom prst="rect">
            <a:avLst/>
          </a:prstGeom>
          <a:noFill/>
          <a:ln w="9525">
            <a:noFill/>
            <a:miter lim="800000"/>
            <a:headEnd/>
            <a:tailEnd/>
          </a:ln>
        </p:spPr>
        <p:txBody>
          <a:bodyPr>
            <a:spAutoFit/>
          </a:bodyPr>
          <a:lstStyle/>
          <a:p>
            <a:pPr algn="ctr">
              <a:spcBef>
                <a:spcPct val="50000"/>
              </a:spcBef>
            </a:pPr>
            <a:r>
              <a:rPr lang="en-US" sz="4000" dirty="0">
                <a:solidFill>
                  <a:srgbClr val="7030A0"/>
                </a:solidFill>
              </a:rPr>
              <a:t>Interesting Beginnings </a:t>
            </a:r>
          </a:p>
        </p:txBody>
      </p:sp>
      <p:sp>
        <p:nvSpPr>
          <p:cNvPr id="11267" name="Text Box 6"/>
          <p:cNvSpPr txBox="1">
            <a:spLocks noChangeArrowheads="1"/>
          </p:cNvSpPr>
          <p:nvPr/>
        </p:nvSpPr>
        <p:spPr bwMode="auto">
          <a:xfrm>
            <a:off x="7162800" y="6477000"/>
            <a:ext cx="1981200" cy="304800"/>
          </a:xfrm>
          <a:prstGeom prst="rect">
            <a:avLst/>
          </a:prstGeom>
          <a:noFill/>
          <a:ln w="9525">
            <a:noFill/>
            <a:miter lim="800000"/>
            <a:headEnd/>
            <a:tailEnd/>
          </a:ln>
        </p:spPr>
        <p:txBody>
          <a:bodyPr>
            <a:spAutoFit/>
          </a:bodyPr>
          <a:lstStyle/>
          <a:p>
            <a:pPr>
              <a:spcBef>
                <a:spcPct val="50000"/>
              </a:spcBef>
            </a:pPr>
            <a:r>
              <a:rPr lang="en-US">
                <a:solidFill>
                  <a:schemeClr val="bg1"/>
                </a:solidFill>
              </a:rPr>
              <a:t>6-5</a:t>
            </a:r>
          </a:p>
        </p:txBody>
      </p:sp>
      <p:sp>
        <p:nvSpPr>
          <p:cNvPr id="5" name="Oval 4"/>
          <p:cNvSpPr/>
          <p:nvPr/>
        </p:nvSpPr>
        <p:spPr>
          <a:xfrm>
            <a:off x="228600" y="990600"/>
            <a:ext cx="2133600" cy="2286000"/>
          </a:xfrm>
          <a:prstGeom prst="ellipse">
            <a:avLst/>
          </a:prstGeom>
          <a:solidFill>
            <a:srgbClr val="CC66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dirty="0">
                <a:solidFill>
                  <a:srgbClr val="7030A0"/>
                </a:solidFill>
              </a:rPr>
              <a:t>Step 4</a:t>
            </a:r>
          </a:p>
        </p:txBody>
      </p:sp>
      <p:pic>
        <p:nvPicPr>
          <p:cNvPr id="11269" name="Picture 2" descr="C:\Documents and Settings\rfrantu\Local Settings\Temporary Internet Files\Content.IE5\YY29VE07\MCj01856680000[1].wmf"/>
          <p:cNvPicPr>
            <a:picLocks noChangeAspect="1" noChangeArrowheads="1"/>
          </p:cNvPicPr>
          <p:nvPr/>
        </p:nvPicPr>
        <p:blipFill>
          <a:blip r:embed="rId3" cstate="print"/>
          <a:srcRect/>
          <a:stretch>
            <a:fillRect/>
          </a:stretch>
        </p:blipFill>
        <p:spPr bwMode="auto">
          <a:xfrm>
            <a:off x="6934200" y="1143000"/>
            <a:ext cx="1676400" cy="1673225"/>
          </a:xfrm>
          <a:prstGeom prst="rect">
            <a:avLst/>
          </a:prstGeom>
          <a:noFill/>
          <a:ln w="9525">
            <a:noFill/>
            <a:miter lim="800000"/>
            <a:headEnd/>
            <a:tailEnd/>
          </a:ln>
        </p:spPr>
      </p:pic>
      <p:sp>
        <p:nvSpPr>
          <p:cNvPr id="8" name="TextBox 7"/>
          <p:cNvSpPr txBox="1">
            <a:spLocks noChangeArrowheads="1"/>
          </p:cNvSpPr>
          <p:nvPr/>
        </p:nvSpPr>
        <p:spPr bwMode="auto">
          <a:xfrm>
            <a:off x="6629400" y="3048000"/>
            <a:ext cx="2133600" cy="830263"/>
          </a:xfrm>
          <a:prstGeom prst="rect">
            <a:avLst/>
          </a:prstGeom>
          <a:noFill/>
          <a:ln w="9525">
            <a:noFill/>
            <a:miter lim="800000"/>
            <a:headEnd/>
            <a:tailEnd/>
          </a:ln>
        </p:spPr>
        <p:txBody>
          <a:bodyPr>
            <a:spAutoFit/>
          </a:bodyPr>
          <a:lstStyle/>
          <a:p>
            <a:r>
              <a:rPr lang="en-US" sz="2400" dirty="0"/>
              <a:t>Beneath our front porch …</a:t>
            </a:r>
          </a:p>
        </p:txBody>
      </p:sp>
      <p:pic>
        <p:nvPicPr>
          <p:cNvPr id="11271" name="Picture 3" descr="C:\Documents and Settings\rfrantu\Local Settings\Temporary Internet Files\Content.IE5\WYJZT78U\MCj01164400000[1].wmf"/>
          <p:cNvPicPr>
            <a:picLocks noChangeAspect="1" noChangeArrowheads="1"/>
          </p:cNvPicPr>
          <p:nvPr/>
        </p:nvPicPr>
        <p:blipFill>
          <a:blip r:embed="rId4" cstate="print"/>
          <a:srcRect/>
          <a:stretch>
            <a:fillRect/>
          </a:stretch>
        </p:blipFill>
        <p:spPr bwMode="auto">
          <a:xfrm>
            <a:off x="381000" y="3352800"/>
            <a:ext cx="1812925" cy="1792288"/>
          </a:xfrm>
          <a:prstGeom prst="rect">
            <a:avLst/>
          </a:prstGeom>
          <a:noFill/>
          <a:ln w="9525">
            <a:noFill/>
            <a:miter lim="800000"/>
            <a:headEnd/>
            <a:tailEnd/>
          </a:ln>
        </p:spPr>
      </p:pic>
      <p:sp>
        <p:nvSpPr>
          <p:cNvPr id="10" name="TextBox 9"/>
          <p:cNvSpPr txBox="1">
            <a:spLocks noChangeArrowheads="1"/>
          </p:cNvSpPr>
          <p:nvPr/>
        </p:nvSpPr>
        <p:spPr bwMode="auto">
          <a:xfrm>
            <a:off x="381000" y="5181600"/>
            <a:ext cx="2133600" cy="830263"/>
          </a:xfrm>
          <a:prstGeom prst="rect">
            <a:avLst/>
          </a:prstGeom>
          <a:noFill/>
          <a:ln w="9525">
            <a:noFill/>
            <a:miter lim="800000"/>
            <a:headEnd/>
            <a:tailEnd/>
          </a:ln>
        </p:spPr>
        <p:txBody>
          <a:bodyPr>
            <a:spAutoFit/>
          </a:bodyPr>
          <a:lstStyle/>
          <a:p>
            <a:r>
              <a:rPr lang="en-US" sz="2400"/>
              <a:t>It was July when…</a:t>
            </a:r>
          </a:p>
        </p:txBody>
      </p:sp>
      <p:pic>
        <p:nvPicPr>
          <p:cNvPr id="11273" name="Picture 4" descr="C:\Documents and Settings\rfrantu\Local Settings\Temporary Internet Files\Content.IE5\YY29VE07\MCj04398190000[1].png"/>
          <p:cNvPicPr>
            <a:picLocks noChangeAspect="1" noChangeArrowheads="1"/>
          </p:cNvPicPr>
          <p:nvPr/>
        </p:nvPicPr>
        <p:blipFill>
          <a:blip r:embed="rId5" cstate="print"/>
          <a:srcRect/>
          <a:stretch>
            <a:fillRect/>
          </a:stretch>
        </p:blipFill>
        <p:spPr bwMode="auto">
          <a:xfrm>
            <a:off x="2743200" y="990600"/>
            <a:ext cx="1676400" cy="1676400"/>
          </a:xfrm>
          <a:prstGeom prst="rect">
            <a:avLst/>
          </a:prstGeom>
          <a:noFill/>
          <a:ln w="9525">
            <a:noFill/>
            <a:miter lim="800000"/>
            <a:headEnd/>
            <a:tailEnd/>
          </a:ln>
        </p:spPr>
      </p:pic>
      <p:sp>
        <p:nvSpPr>
          <p:cNvPr id="12" name="TextBox 11"/>
          <p:cNvSpPr txBox="1">
            <a:spLocks noChangeArrowheads="1"/>
          </p:cNvSpPr>
          <p:nvPr/>
        </p:nvSpPr>
        <p:spPr bwMode="auto">
          <a:xfrm>
            <a:off x="2514600" y="2667000"/>
            <a:ext cx="2133600" cy="1570038"/>
          </a:xfrm>
          <a:prstGeom prst="rect">
            <a:avLst/>
          </a:prstGeom>
          <a:noFill/>
          <a:ln w="9525">
            <a:noFill/>
            <a:miter lim="800000"/>
            <a:headEnd/>
            <a:tailEnd/>
          </a:ln>
        </p:spPr>
        <p:txBody>
          <a:bodyPr>
            <a:spAutoFit/>
          </a:bodyPr>
          <a:lstStyle/>
          <a:p>
            <a:r>
              <a:rPr lang="en-US" sz="2400" dirty="0"/>
              <a:t>I dropped all the books and then looked up at the librarian.</a:t>
            </a:r>
          </a:p>
        </p:txBody>
      </p:sp>
      <p:pic>
        <p:nvPicPr>
          <p:cNvPr id="11275" name="Picture 5" descr="C:\Documents and Settings\rfrantu\Local Settings\Temporary Internet Files\Content.IE5\PQI1T3ME\MCj03341220000[1].wmf"/>
          <p:cNvPicPr>
            <a:picLocks noChangeAspect="1" noChangeArrowheads="1"/>
          </p:cNvPicPr>
          <p:nvPr/>
        </p:nvPicPr>
        <p:blipFill>
          <a:blip r:embed="rId6" cstate="print"/>
          <a:srcRect/>
          <a:stretch>
            <a:fillRect/>
          </a:stretch>
        </p:blipFill>
        <p:spPr bwMode="auto">
          <a:xfrm>
            <a:off x="4876800" y="2895600"/>
            <a:ext cx="1303338" cy="1824038"/>
          </a:xfrm>
          <a:prstGeom prst="rect">
            <a:avLst/>
          </a:prstGeom>
          <a:noFill/>
          <a:ln w="9525">
            <a:noFill/>
            <a:miter lim="800000"/>
            <a:headEnd/>
            <a:tailEnd/>
          </a:ln>
        </p:spPr>
      </p:pic>
      <p:sp>
        <p:nvSpPr>
          <p:cNvPr id="14" name="TextBox 13"/>
          <p:cNvSpPr txBox="1">
            <a:spLocks noChangeArrowheads="1"/>
          </p:cNvSpPr>
          <p:nvPr/>
        </p:nvSpPr>
        <p:spPr bwMode="auto">
          <a:xfrm>
            <a:off x="4648200" y="1143000"/>
            <a:ext cx="1981200" cy="1570038"/>
          </a:xfrm>
          <a:prstGeom prst="rect">
            <a:avLst/>
          </a:prstGeom>
          <a:noFill/>
          <a:ln w="9525">
            <a:noFill/>
            <a:miter lim="800000"/>
            <a:headEnd/>
            <a:tailEnd/>
          </a:ln>
        </p:spPr>
        <p:txBody>
          <a:bodyPr>
            <a:spAutoFit/>
          </a:bodyPr>
          <a:lstStyle/>
          <a:p>
            <a:r>
              <a:rPr lang="en-US" sz="2400" dirty="0"/>
              <a:t>The farmer who lived far out on County Road 9 ...</a:t>
            </a:r>
          </a:p>
        </p:txBody>
      </p:sp>
      <p:pic>
        <p:nvPicPr>
          <p:cNvPr id="11277" name="Picture 6" descr="C:\Documents and Settings\rfrantu\My Documents\My Pictures\Microsoft Clip Organizer\j0283654.gif"/>
          <p:cNvPicPr>
            <a:picLocks noChangeAspect="1" noChangeArrowheads="1" noCrop="1"/>
          </p:cNvPicPr>
          <p:nvPr/>
        </p:nvPicPr>
        <p:blipFill>
          <a:blip r:embed="rId7" cstate="print"/>
          <a:srcRect/>
          <a:stretch>
            <a:fillRect/>
          </a:stretch>
        </p:blipFill>
        <p:spPr bwMode="auto">
          <a:xfrm>
            <a:off x="2057400" y="5029200"/>
            <a:ext cx="1265238" cy="1371600"/>
          </a:xfrm>
          <a:prstGeom prst="rect">
            <a:avLst/>
          </a:prstGeom>
          <a:noFill/>
          <a:ln w="9525">
            <a:noFill/>
            <a:miter lim="800000"/>
            <a:headEnd/>
            <a:tailEnd/>
          </a:ln>
        </p:spPr>
      </p:pic>
      <p:sp>
        <p:nvSpPr>
          <p:cNvPr id="16" name="TextBox 15"/>
          <p:cNvSpPr txBox="1">
            <a:spLocks noChangeArrowheads="1"/>
          </p:cNvSpPr>
          <p:nvPr/>
        </p:nvSpPr>
        <p:spPr bwMode="auto">
          <a:xfrm>
            <a:off x="3429000" y="5257800"/>
            <a:ext cx="2133600" cy="1200150"/>
          </a:xfrm>
          <a:prstGeom prst="rect">
            <a:avLst/>
          </a:prstGeom>
          <a:noFill/>
          <a:ln w="9525">
            <a:noFill/>
            <a:miter lim="800000"/>
            <a:headEnd/>
            <a:tailEnd/>
          </a:ln>
        </p:spPr>
        <p:txBody>
          <a:bodyPr>
            <a:spAutoFit/>
          </a:bodyPr>
          <a:lstStyle/>
          <a:p>
            <a:r>
              <a:rPr lang="en-US" sz="2400" dirty="0"/>
              <a:t>What do you think? Should I just give up?</a:t>
            </a:r>
          </a:p>
        </p:txBody>
      </p:sp>
      <p:pic>
        <p:nvPicPr>
          <p:cNvPr id="11279" name="Picture 7" descr="C:\Documents and Settings\rfrantu\Local Settings\Temporary Internet Files\Content.IE5\WYJZT78U\MCj04404860000[1].wmf"/>
          <p:cNvPicPr>
            <a:picLocks noChangeAspect="1" noChangeArrowheads="1"/>
          </p:cNvPicPr>
          <p:nvPr/>
        </p:nvPicPr>
        <p:blipFill>
          <a:blip r:embed="rId8" cstate="print"/>
          <a:srcRect/>
          <a:stretch>
            <a:fillRect/>
          </a:stretch>
        </p:blipFill>
        <p:spPr bwMode="auto">
          <a:xfrm>
            <a:off x="6172200" y="4724400"/>
            <a:ext cx="1143000" cy="1828800"/>
          </a:xfrm>
          <a:prstGeom prst="rect">
            <a:avLst/>
          </a:prstGeom>
          <a:noFill/>
          <a:ln w="9525">
            <a:noFill/>
            <a:miter lim="800000"/>
            <a:headEnd/>
            <a:tailEnd/>
          </a:ln>
        </p:spPr>
      </p:pic>
      <p:sp>
        <p:nvSpPr>
          <p:cNvPr id="18" name="TextBox 17"/>
          <p:cNvSpPr txBox="1">
            <a:spLocks noChangeArrowheads="1"/>
          </p:cNvSpPr>
          <p:nvPr/>
        </p:nvSpPr>
        <p:spPr bwMode="auto">
          <a:xfrm>
            <a:off x="7315200" y="4572000"/>
            <a:ext cx="1600200" cy="2308225"/>
          </a:xfrm>
          <a:prstGeom prst="rect">
            <a:avLst/>
          </a:prstGeom>
          <a:noFill/>
          <a:ln w="9525">
            <a:noFill/>
            <a:miter lim="800000"/>
            <a:headEnd/>
            <a:tailEnd/>
          </a:ln>
        </p:spPr>
        <p:txBody>
          <a:bodyPr>
            <a:spAutoFit/>
          </a:bodyPr>
          <a:lstStyle/>
          <a:p>
            <a:r>
              <a:rPr lang="en-US" sz="2400"/>
              <a:t>“What’s the problem ?” his little brother asked.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Flower and Hays Model </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3"/>
          <p:cNvSpPr txBox="1">
            <a:spLocks noChangeArrowheads="1"/>
          </p:cNvSpPr>
          <p:nvPr/>
        </p:nvSpPr>
        <p:spPr bwMode="auto">
          <a:xfrm>
            <a:off x="304800" y="457200"/>
            <a:ext cx="8458200" cy="708025"/>
          </a:xfrm>
          <a:prstGeom prst="rect">
            <a:avLst/>
          </a:prstGeom>
          <a:noFill/>
          <a:ln w="9525">
            <a:noFill/>
            <a:miter lim="800000"/>
            <a:headEnd/>
            <a:tailEnd/>
          </a:ln>
        </p:spPr>
        <p:txBody>
          <a:bodyPr>
            <a:spAutoFit/>
          </a:bodyPr>
          <a:lstStyle/>
          <a:p>
            <a:pPr algn="ctr">
              <a:spcBef>
                <a:spcPct val="50000"/>
              </a:spcBef>
            </a:pPr>
            <a:r>
              <a:rPr lang="en-US" sz="4000" dirty="0">
                <a:solidFill>
                  <a:srgbClr val="7030A0"/>
                </a:solidFill>
              </a:rPr>
              <a:t>Interesting Beginnings </a:t>
            </a:r>
          </a:p>
        </p:txBody>
      </p:sp>
      <p:sp>
        <p:nvSpPr>
          <p:cNvPr id="12291" name="Text Box 6"/>
          <p:cNvSpPr txBox="1">
            <a:spLocks noChangeArrowheads="1"/>
          </p:cNvSpPr>
          <p:nvPr/>
        </p:nvSpPr>
        <p:spPr bwMode="auto">
          <a:xfrm>
            <a:off x="7162800" y="6477000"/>
            <a:ext cx="1981200" cy="304800"/>
          </a:xfrm>
          <a:prstGeom prst="rect">
            <a:avLst/>
          </a:prstGeom>
          <a:noFill/>
          <a:ln w="9525">
            <a:noFill/>
            <a:miter lim="800000"/>
            <a:headEnd/>
            <a:tailEnd/>
          </a:ln>
        </p:spPr>
        <p:txBody>
          <a:bodyPr>
            <a:spAutoFit/>
          </a:bodyPr>
          <a:lstStyle/>
          <a:p>
            <a:pPr>
              <a:spcBef>
                <a:spcPct val="50000"/>
              </a:spcBef>
            </a:pPr>
            <a:r>
              <a:rPr lang="en-US">
                <a:solidFill>
                  <a:schemeClr val="bg1"/>
                </a:solidFill>
              </a:rPr>
              <a:t>6-5</a:t>
            </a:r>
          </a:p>
        </p:txBody>
      </p:sp>
      <p:sp>
        <p:nvSpPr>
          <p:cNvPr id="5" name="Oval 4"/>
          <p:cNvSpPr/>
          <p:nvPr/>
        </p:nvSpPr>
        <p:spPr>
          <a:xfrm>
            <a:off x="228600" y="990600"/>
            <a:ext cx="2133600" cy="2286000"/>
          </a:xfrm>
          <a:prstGeom prst="ellipse">
            <a:avLst/>
          </a:prstGeom>
          <a:solidFill>
            <a:srgbClr val="CC66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dirty="0">
                <a:solidFill>
                  <a:srgbClr val="7030A0"/>
                </a:solidFill>
              </a:rPr>
              <a:t>Step 4</a:t>
            </a:r>
          </a:p>
        </p:txBody>
      </p:sp>
      <p:pic>
        <p:nvPicPr>
          <p:cNvPr id="12293" name="Picture 2" descr="C:\Documents and Settings\rfrantu\Local Settings\Temporary Internet Files\Content.IE5\YY29VE07\MCj01856680000[1].wmf"/>
          <p:cNvPicPr>
            <a:picLocks noChangeAspect="1" noChangeArrowheads="1"/>
          </p:cNvPicPr>
          <p:nvPr/>
        </p:nvPicPr>
        <p:blipFill>
          <a:blip r:embed="rId3" cstate="print"/>
          <a:srcRect/>
          <a:stretch>
            <a:fillRect/>
          </a:stretch>
        </p:blipFill>
        <p:spPr bwMode="auto">
          <a:xfrm>
            <a:off x="6858000" y="1447800"/>
            <a:ext cx="1676400" cy="1673225"/>
          </a:xfrm>
          <a:prstGeom prst="rect">
            <a:avLst/>
          </a:prstGeom>
          <a:noFill/>
          <a:ln w="9525">
            <a:noFill/>
            <a:miter lim="800000"/>
            <a:headEnd/>
            <a:tailEnd/>
          </a:ln>
        </p:spPr>
      </p:pic>
      <p:sp>
        <p:nvSpPr>
          <p:cNvPr id="10" name="TextBox 9"/>
          <p:cNvSpPr txBox="1">
            <a:spLocks noChangeArrowheads="1"/>
          </p:cNvSpPr>
          <p:nvPr/>
        </p:nvSpPr>
        <p:spPr bwMode="auto">
          <a:xfrm>
            <a:off x="457200" y="3810000"/>
            <a:ext cx="2133600" cy="1570038"/>
          </a:xfrm>
          <a:prstGeom prst="rect">
            <a:avLst/>
          </a:prstGeom>
          <a:noFill/>
          <a:ln w="9525">
            <a:noFill/>
            <a:miter lim="800000"/>
            <a:headEnd/>
            <a:tailEnd/>
          </a:ln>
        </p:spPr>
        <p:txBody>
          <a:bodyPr>
            <a:spAutoFit/>
          </a:bodyPr>
          <a:lstStyle/>
          <a:p>
            <a:r>
              <a:rPr lang="en-US" sz="2400" dirty="0"/>
              <a:t>He had recently immigrated to the United States…</a:t>
            </a:r>
          </a:p>
        </p:txBody>
      </p:sp>
      <p:pic>
        <p:nvPicPr>
          <p:cNvPr id="12295" name="Picture 4" descr="C:\Documents and Settings\rfrantu\Local Settings\Temporary Internet Files\Content.IE5\YY29VE07\MCj04398190000[1].png"/>
          <p:cNvPicPr>
            <a:picLocks noChangeAspect="1" noChangeArrowheads="1"/>
          </p:cNvPicPr>
          <p:nvPr/>
        </p:nvPicPr>
        <p:blipFill>
          <a:blip r:embed="rId4" cstate="print"/>
          <a:srcRect/>
          <a:stretch>
            <a:fillRect/>
          </a:stretch>
        </p:blipFill>
        <p:spPr bwMode="auto">
          <a:xfrm>
            <a:off x="2819400" y="1676400"/>
            <a:ext cx="1676400" cy="1676400"/>
          </a:xfrm>
          <a:prstGeom prst="rect">
            <a:avLst/>
          </a:prstGeom>
          <a:noFill/>
          <a:ln w="9525">
            <a:noFill/>
            <a:miter lim="800000"/>
            <a:headEnd/>
            <a:tailEnd/>
          </a:ln>
        </p:spPr>
      </p:pic>
      <p:sp>
        <p:nvSpPr>
          <p:cNvPr id="12" name="TextBox 11"/>
          <p:cNvSpPr txBox="1">
            <a:spLocks noChangeArrowheads="1"/>
          </p:cNvSpPr>
          <p:nvPr/>
        </p:nvSpPr>
        <p:spPr bwMode="auto">
          <a:xfrm>
            <a:off x="2590800" y="3276600"/>
            <a:ext cx="2133600" cy="1938338"/>
          </a:xfrm>
          <a:prstGeom prst="rect">
            <a:avLst/>
          </a:prstGeom>
          <a:noFill/>
          <a:ln w="9525">
            <a:noFill/>
            <a:miter lim="800000"/>
            <a:headEnd/>
            <a:tailEnd/>
          </a:ln>
        </p:spPr>
        <p:txBody>
          <a:bodyPr>
            <a:spAutoFit/>
          </a:bodyPr>
          <a:lstStyle/>
          <a:p>
            <a:r>
              <a:rPr lang="en-US" sz="2400"/>
              <a:t>The rock star had overcome great adversities in her life…</a:t>
            </a:r>
          </a:p>
        </p:txBody>
      </p:sp>
      <p:pic>
        <p:nvPicPr>
          <p:cNvPr id="12297" name="Picture 7" descr="C:\Documents and Settings\rfrantu\Local Settings\Temporary Internet Files\Content.IE5\WYJZT78U\MCj04404860000[1].wmf"/>
          <p:cNvPicPr>
            <a:picLocks noChangeAspect="1" noChangeArrowheads="1"/>
          </p:cNvPicPr>
          <p:nvPr/>
        </p:nvPicPr>
        <p:blipFill>
          <a:blip r:embed="rId5" cstate="print"/>
          <a:srcRect/>
          <a:stretch>
            <a:fillRect/>
          </a:stretch>
        </p:blipFill>
        <p:spPr bwMode="auto">
          <a:xfrm>
            <a:off x="4572000" y="4800600"/>
            <a:ext cx="1143000" cy="1828800"/>
          </a:xfrm>
          <a:prstGeom prst="rect">
            <a:avLst/>
          </a:prstGeom>
          <a:noFill/>
          <a:ln w="9525">
            <a:noFill/>
            <a:miter lim="800000"/>
            <a:headEnd/>
            <a:tailEnd/>
          </a:ln>
        </p:spPr>
      </p:pic>
      <p:sp>
        <p:nvSpPr>
          <p:cNvPr id="18" name="TextBox 17"/>
          <p:cNvSpPr txBox="1">
            <a:spLocks noChangeArrowheads="1"/>
          </p:cNvSpPr>
          <p:nvPr/>
        </p:nvSpPr>
        <p:spPr bwMode="auto">
          <a:xfrm>
            <a:off x="5867400" y="5029200"/>
            <a:ext cx="2286000" cy="1570038"/>
          </a:xfrm>
          <a:prstGeom prst="rect">
            <a:avLst/>
          </a:prstGeom>
          <a:noFill/>
          <a:ln w="9525">
            <a:noFill/>
            <a:miter lim="800000"/>
            <a:headEnd/>
            <a:tailEnd/>
          </a:ln>
        </p:spPr>
        <p:txBody>
          <a:bodyPr>
            <a:spAutoFit/>
          </a:bodyPr>
          <a:lstStyle/>
          <a:p>
            <a:r>
              <a:rPr lang="en-US" sz="2400"/>
              <a:t>She never seemed to fit in any where she went…</a:t>
            </a:r>
          </a:p>
        </p:txBody>
      </p:sp>
      <p:sp>
        <p:nvSpPr>
          <p:cNvPr id="17" name="TextBox 16"/>
          <p:cNvSpPr txBox="1">
            <a:spLocks noChangeArrowheads="1"/>
          </p:cNvSpPr>
          <p:nvPr/>
        </p:nvSpPr>
        <p:spPr bwMode="auto">
          <a:xfrm>
            <a:off x="6019800" y="3200400"/>
            <a:ext cx="2819400" cy="1200150"/>
          </a:xfrm>
          <a:prstGeom prst="rect">
            <a:avLst/>
          </a:prstGeom>
          <a:noFill/>
          <a:ln w="9525">
            <a:noFill/>
            <a:miter lim="800000"/>
            <a:headEnd/>
            <a:tailEnd/>
          </a:ln>
        </p:spPr>
        <p:txBody>
          <a:bodyPr>
            <a:spAutoFit/>
          </a:bodyPr>
          <a:lstStyle/>
          <a:p>
            <a:r>
              <a:rPr lang="en-US" sz="2400" dirty="0"/>
              <a:t>One day I found a strange box beneath our front porch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1"/>
          <p:cNvSpPr>
            <a:spLocks noGrp="1"/>
          </p:cNvSpPr>
          <p:nvPr>
            <p:ph type="sldNum" sz="quarter" idx="10"/>
          </p:nvPr>
        </p:nvSpPr>
        <p:spPr>
          <a:noFill/>
        </p:spPr>
        <p:txBody>
          <a:bodyPr/>
          <a:lstStyle/>
          <a:p>
            <a:fld id="{52A76AA0-93F3-4991-9CAE-D46E138C6350}" type="slidenum">
              <a:rPr lang="en-US" smtClean="0"/>
              <a:pPr/>
              <a:t>31</a:t>
            </a:fld>
            <a:endParaRPr lang="en-US" smtClean="0"/>
          </a:p>
        </p:txBody>
      </p:sp>
      <p:sp>
        <p:nvSpPr>
          <p:cNvPr id="3" name="Oval 2"/>
          <p:cNvSpPr/>
          <p:nvPr/>
        </p:nvSpPr>
        <p:spPr>
          <a:xfrm>
            <a:off x="228600" y="990600"/>
            <a:ext cx="2133600" cy="2286000"/>
          </a:xfrm>
          <a:prstGeom prst="ellipse">
            <a:avLst/>
          </a:prstGeom>
          <a:solidFill>
            <a:srgbClr val="CC66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dirty="0">
                <a:solidFill>
                  <a:srgbClr val="7030A0"/>
                </a:solidFill>
              </a:rPr>
              <a:t>Step </a:t>
            </a:r>
            <a:r>
              <a:rPr lang="en-US" sz="3200" dirty="0" smtClean="0">
                <a:solidFill>
                  <a:srgbClr val="7030A0"/>
                </a:solidFill>
              </a:rPr>
              <a:t>5</a:t>
            </a:r>
            <a:endParaRPr lang="en-US" sz="3200" dirty="0">
              <a:solidFill>
                <a:srgbClr val="7030A0"/>
              </a:solidFill>
            </a:endParaRPr>
          </a:p>
        </p:txBody>
      </p:sp>
      <p:sp>
        <p:nvSpPr>
          <p:cNvPr id="13316" name="Text Box 3"/>
          <p:cNvSpPr txBox="1">
            <a:spLocks noChangeArrowheads="1"/>
          </p:cNvSpPr>
          <p:nvPr/>
        </p:nvSpPr>
        <p:spPr bwMode="auto">
          <a:xfrm>
            <a:off x="304800" y="990600"/>
            <a:ext cx="8458200" cy="708025"/>
          </a:xfrm>
          <a:prstGeom prst="rect">
            <a:avLst/>
          </a:prstGeom>
          <a:noFill/>
          <a:ln w="9525">
            <a:noFill/>
            <a:miter lim="800000"/>
            <a:headEnd/>
            <a:tailEnd/>
          </a:ln>
        </p:spPr>
        <p:txBody>
          <a:bodyPr>
            <a:spAutoFit/>
          </a:bodyPr>
          <a:lstStyle/>
          <a:p>
            <a:pPr algn="ctr">
              <a:spcBef>
                <a:spcPct val="50000"/>
              </a:spcBef>
            </a:pPr>
            <a:r>
              <a:rPr lang="en-US" sz="4000">
                <a:solidFill>
                  <a:srgbClr val="7030A0"/>
                </a:solidFill>
              </a:rPr>
              <a:t>Story Transitions</a:t>
            </a:r>
          </a:p>
        </p:txBody>
      </p:sp>
      <p:sp>
        <p:nvSpPr>
          <p:cNvPr id="5" name="Regular Pentagon 4"/>
          <p:cNvSpPr/>
          <p:nvPr/>
        </p:nvSpPr>
        <p:spPr>
          <a:xfrm>
            <a:off x="0" y="3810000"/>
            <a:ext cx="2209800" cy="2362200"/>
          </a:xfrm>
          <a:prstGeom prst="pentag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dirty="0">
                <a:solidFill>
                  <a:schemeClr val="tx1"/>
                </a:solidFill>
              </a:rPr>
              <a:t>Can be </a:t>
            </a:r>
            <a:r>
              <a:rPr lang="en-US" sz="1800" b="1" dirty="0">
                <a:solidFill>
                  <a:schemeClr val="tx1"/>
                </a:solidFill>
              </a:rPr>
              <a:t>called </a:t>
            </a:r>
            <a:r>
              <a:rPr lang="en-US" sz="1800" dirty="0">
                <a:solidFill>
                  <a:schemeClr val="tx1"/>
                </a:solidFill>
              </a:rPr>
              <a:t>“connectors’ or signal words.</a:t>
            </a:r>
          </a:p>
        </p:txBody>
      </p:sp>
      <p:sp>
        <p:nvSpPr>
          <p:cNvPr id="6" name="Regular Pentagon 5"/>
          <p:cNvSpPr/>
          <p:nvPr/>
        </p:nvSpPr>
        <p:spPr>
          <a:xfrm>
            <a:off x="6553200" y="1295400"/>
            <a:ext cx="2286000" cy="2286000"/>
          </a:xfrm>
          <a:prstGeom prst="pentag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dirty="0">
                <a:solidFill>
                  <a:schemeClr val="tx1"/>
                </a:solidFill>
              </a:rPr>
              <a:t>Often</a:t>
            </a:r>
            <a:r>
              <a:rPr lang="en-US" sz="1800" b="1" dirty="0">
                <a:solidFill>
                  <a:schemeClr val="tx1"/>
                </a:solidFill>
              </a:rPr>
              <a:t> start </a:t>
            </a:r>
            <a:r>
              <a:rPr lang="en-US" sz="1800" dirty="0">
                <a:solidFill>
                  <a:schemeClr val="tx1"/>
                </a:solidFill>
              </a:rPr>
              <a:t>paragraphs, but are not needed at every paragraph.</a:t>
            </a:r>
          </a:p>
        </p:txBody>
      </p:sp>
      <p:sp>
        <p:nvSpPr>
          <p:cNvPr id="7" name="Regular Pentagon 6"/>
          <p:cNvSpPr/>
          <p:nvPr/>
        </p:nvSpPr>
        <p:spPr>
          <a:xfrm>
            <a:off x="3962400" y="2133600"/>
            <a:ext cx="2286000" cy="2438400"/>
          </a:xfrm>
          <a:prstGeom prst="pentag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dirty="0">
                <a:solidFill>
                  <a:schemeClr val="tx1"/>
                </a:solidFill>
              </a:rPr>
              <a:t>Are used to </a:t>
            </a:r>
            <a:r>
              <a:rPr lang="en-US" sz="1800" b="1" dirty="0">
                <a:solidFill>
                  <a:schemeClr val="tx1"/>
                </a:solidFill>
              </a:rPr>
              <a:t>indicate</a:t>
            </a:r>
            <a:r>
              <a:rPr lang="en-US" sz="1800" dirty="0">
                <a:solidFill>
                  <a:schemeClr val="tx1"/>
                </a:solidFill>
              </a:rPr>
              <a:t> a change of time or place and </a:t>
            </a:r>
            <a:r>
              <a:rPr lang="en-US" sz="1800" b="1" dirty="0">
                <a:solidFill>
                  <a:schemeClr val="tx1"/>
                </a:solidFill>
              </a:rPr>
              <a:t>show</a:t>
            </a:r>
            <a:r>
              <a:rPr lang="en-US" sz="1800" dirty="0">
                <a:solidFill>
                  <a:schemeClr val="tx1"/>
                </a:solidFill>
              </a:rPr>
              <a:t> the sequence of events .</a:t>
            </a:r>
          </a:p>
        </p:txBody>
      </p:sp>
      <p:sp>
        <p:nvSpPr>
          <p:cNvPr id="8" name="Regular Pentagon 7"/>
          <p:cNvSpPr/>
          <p:nvPr/>
        </p:nvSpPr>
        <p:spPr>
          <a:xfrm>
            <a:off x="5867400" y="4114800"/>
            <a:ext cx="2209800" cy="2362200"/>
          </a:xfrm>
          <a:prstGeom prst="pentag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b="1" dirty="0">
                <a:solidFill>
                  <a:schemeClr val="tx1"/>
                </a:solidFill>
              </a:rPr>
              <a:t>Can be found </a:t>
            </a:r>
            <a:r>
              <a:rPr lang="en-US" sz="1800" dirty="0">
                <a:solidFill>
                  <a:schemeClr val="tx1"/>
                </a:solidFill>
              </a:rPr>
              <a:t>in lots of stories.</a:t>
            </a:r>
          </a:p>
        </p:txBody>
      </p:sp>
      <p:sp>
        <p:nvSpPr>
          <p:cNvPr id="9" name="Regular Pentagon 8"/>
          <p:cNvSpPr/>
          <p:nvPr/>
        </p:nvSpPr>
        <p:spPr>
          <a:xfrm>
            <a:off x="1524000" y="1676400"/>
            <a:ext cx="2209800" cy="2362200"/>
          </a:xfrm>
          <a:prstGeom prst="pentag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b="1" dirty="0">
                <a:solidFill>
                  <a:schemeClr val="tx1"/>
                </a:solidFill>
              </a:rPr>
              <a:t>Help</a:t>
            </a:r>
            <a:r>
              <a:rPr lang="en-US" sz="1800" dirty="0">
                <a:solidFill>
                  <a:schemeClr val="tx1"/>
                </a:solidFill>
              </a:rPr>
              <a:t> writers develop a story.</a:t>
            </a:r>
          </a:p>
        </p:txBody>
      </p:sp>
      <p:sp>
        <p:nvSpPr>
          <p:cNvPr id="10" name="Regular Pentagon 9"/>
          <p:cNvSpPr/>
          <p:nvPr/>
        </p:nvSpPr>
        <p:spPr>
          <a:xfrm>
            <a:off x="2362200" y="4114800"/>
            <a:ext cx="2209800" cy="2438400"/>
          </a:xfrm>
          <a:prstGeom prst="pentag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dirty="0">
                <a:solidFill>
                  <a:schemeClr val="tx1"/>
                </a:solidFill>
              </a:rPr>
              <a:t>Are </a:t>
            </a:r>
            <a:r>
              <a:rPr lang="en-US" sz="1800" b="1" dirty="0">
                <a:solidFill>
                  <a:schemeClr val="tx1"/>
                </a:solidFill>
              </a:rPr>
              <a:t>different </a:t>
            </a:r>
            <a:r>
              <a:rPr lang="en-US" sz="1800" dirty="0">
                <a:solidFill>
                  <a:schemeClr val="tx1"/>
                </a:solidFill>
              </a:rPr>
              <a:t>from transitions for expository transitions.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580">
                                          <p:stCondLst>
                                            <p:cond delay="0"/>
                                          </p:stCondLst>
                                        </p:cTn>
                                        <p:tgtEl>
                                          <p:spTgt spid="6"/>
                                        </p:tgtEl>
                                      </p:cBhvr>
                                    </p:animEffect>
                                    <p:anim calcmode="lin" valueType="num">
                                      <p:cBhvr>
                                        <p:cTn id="26"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31" dur="26">
                                          <p:stCondLst>
                                            <p:cond delay="650"/>
                                          </p:stCondLst>
                                        </p:cTn>
                                        <p:tgtEl>
                                          <p:spTgt spid="6"/>
                                        </p:tgtEl>
                                      </p:cBhvr>
                                      <p:to x="100000" y="60000"/>
                                    </p:animScale>
                                    <p:animScale>
                                      <p:cBhvr>
                                        <p:cTn id="32" dur="166" decel="50000">
                                          <p:stCondLst>
                                            <p:cond delay="676"/>
                                          </p:stCondLst>
                                        </p:cTn>
                                        <p:tgtEl>
                                          <p:spTgt spid="6"/>
                                        </p:tgtEl>
                                      </p:cBhvr>
                                      <p:to x="100000" y="100000"/>
                                    </p:animScale>
                                    <p:animScale>
                                      <p:cBhvr>
                                        <p:cTn id="33" dur="26">
                                          <p:stCondLst>
                                            <p:cond delay="1312"/>
                                          </p:stCondLst>
                                        </p:cTn>
                                        <p:tgtEl>
                                          <p:spTgt spid="6"/>
                                        </p:tgtEl>
                                      </p:cBhvr>
                                      <p:to x="100000" y="80000"/>
                                    </p:animScale>
                                    <p:animScale>
                                      <p:cBhvr>
                                        <p:cTn id="34" dur="166" decel="50000">
                                          <p:stCondLst>
                                            <p:cond delay="1338"/>
                                          </p:stCondLst>
                                        </p:cTn>
                                        <p:tgtEl>
                                          <p:spTgt spid="6"/>
                                        </p:tgtEl>
                                      </p:cBhvr>
                                      <p:to x="100000" y="100000"/>
                                    </p:animScale>
                                    <p:animScale>
                                      <p:cBhvr>
                                        <p:cTn id="35" dur="26">
                                          <p:stCondLst>
                                            <p:cond delay="1642"/>
                                          </p:stCondLst>
                                        </p:cTn>
                                        <p:tgtEl>
                                          <p:spTgt spid="6"/>
                                        </p:tgtEl>
                                      </p:cBhvr>
                                      <p:to x="100000" y="90000"/>
                                    </p:animScale>
                                    <p:animScale>
                                      <p:cBhvr>
                                        <p:cTn id="36" dur="166" decel="50000">
                                          <p:stCondLst>
                                            <p:cond delay="1668"/>
                                          </p:stCondLst>
                                        </p:cTn>
                                        <p:tgtEl>
                                          <p:spTgt spid="6"/>
                                        </p:tgtEl>
                                      </p:cBhvr>
                                      <p:to x="100000" y="100000"/>
                                    </p:animScale>
                                    <p:animScale>
                                      <p:cBhvr>
                                        <p:cTn id="37" dur="26">
                                          <p:stCondLst>
                                            <p:cond delay="1808"/>
                                          </p:stCondLst>
                                        </p:cTn>
                                        <p:tgtEl>
                                          <p:spTgt spid="6"/>
                                        </p:tgtEl>
                                      </p:cBhvr>
                                      <p:to x="100000" y="95000"/>
                                    </p:animScale>
                                    <p:animScale>
                                      <p:cBhvr>
                                        <p:cTn id="38" dur="166" decel="50000">
                                          <p:stCondLst>
                                            <p:cond delay="1834"/>
                                          </p:stCondLst>
                                        </p:cTn>
                                        <p:tgtEl>
                                          <p:spTgt spid="6"/>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down)">
                                      <p:cBhvr>
                                        <p:cTn id="43" dur="580">
                                          <p:stCondLst>
                                            <p:cond delay="0"/>
                                          </p:stCondLst>
                                        </p:cTn>
                                        <p:tgtEl>
                                          <p:spTgt spid="7"/>
                                        </p:tgtEl>
                                      </p:cBhvr>
                                    </p:animEffect>
                                    <p:anim calcmode="lin" valueType="num">
                                      <p:cBhvr>
                                        <p:cTn id="44"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49" dur="26">
                                          <p:stCondLst>
                                            <p:cond delay="650"/>
                                          </p:stCondLst>
                                        </p:cTn>
                                        <p:tgtEl>
                                          <p:spTgt spid="7"/>
                                        </p:tgtEl>
                                      </p:cBhvr>
                                      <p:to x="100000" y="60000"/>
                                    </p:animScale>
                                    <p:animScale>
                                      <p:cBhvr>
                                        <p:cTn id="50" dur="166" decel="50000">
                                          <p:stCondLst>
                                            <p:cond delay="676"/>
                                          </p:stCondLst>
                                        </p:cTn>
                                        <p:tgtEl>
                                          <p:spTgt spid="7"/>
                                        </p:tgtEl>
                                      </p:cBhvr>
                                      <p:to x="100000" y="100000"/>
                                    </p:animScale>
                                    <p:animScale>
                                      <p:cBhvr>
                                        <p:cTn id="51" dur="26">
                                          <p:stCondLst>
                                            <p:cond delay="1312"/>
                                          </p:stCondLst>
                                        </p:cTn>
                                        <p:tgtEl>
                                          <p:spTgt spid="7"/>
                                        </p:tgtEl>
                                      </p:cBhvr>
                                      <p:to x="100000" y="80000"/>
                                    </p:animScale>
                                    <p:animScale>
                                      <p:cBhvr>
                                        <p:cTn id="52" dur="166" decel="50000">
                                          <p:stCondLst>
                                            <p:cond delay="1338"/>
                                          </p:stCondLst>
                                        </p:cTn>
                                        <p:tgtEl>
                                          <p:spTgt spid="7"/>
                                        </p:tgtEl>
                                      </p:cBhvr>
                                      <p:to x="100000" y="100000"/>
                                    </p:animScale>
                                    <p:animScale>
                                      <p:cBhvr>
                                        <p:cTn id="53" dur="26">
                                          <p:stCondLst>
                                            <p:cond delay="1642"/>
                                          </p:stCondLst>
                                        </p:cTn>
                                        <p:tgtEl>
                                          <p:spTgt spid="7"/>
                                        </p:tgtEl>
                                      </p:cBhvr>
                                      <p:to x="100000" y="90000"/>
                                    </p:animScale>
                                    <p:animScale>
                                      <p:cBhvr>
                                        <p:cTn id="54" dur="166" decel="50000">
                                          <p:stCondLst>
                                            <p:cond delay="1668"/>
                                          </p:stCondLst>
                                        </p:cTn>
                                        <p:tgtEl>
                                          <p:spTgt spid="7"/>
                                        </p:tgtEl>
                                      </p:cBhvr>
                                      <p:to x="100000" y="100000"/>
                                    </p:animScale>
                                    <p:animScale>
                                      <p:cBhvr>
                                        <p:cTn id="55" dur="26">
                                          <p:stCondLst>
                                            <p:cond delay="1808"/>
                                          </p:stCondLst>
                                        </p:cTn>
                                        <p:tgtEl>
                                          <p:spTgt spid="7"/>
                                        </p:tgtEl>
                                      </p:cBhvr>
                                      <p:to x="100000" y="95000"/>
                                    </p:animScale>
                                    <p:animScale>
                                      <p:cBhvr>
                                        <p:cTn id="56" dur="166" decel="50000">
                                          <p:stCondLst>
                                            <p:cond delay="1834"/>
                                          </p:stCondLst>
                                        </p:cTn>
                                        <p:tgtEl>
                                          <p:spTgt spid="7"/>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wipe(down)">
                                      <p:cBhvr>
                                        <p:cTn id="61" dur="580">
                                          <p:stCondLst>
                                            <p:cond delay="0"/>
                                          </p:stCondLst>
                                        </p:cTn>
                                        <p:tgtEl>
                                          <p:spTgt spid="8"/>
                                        </p:tgtEl>
                                      </p:cBhvr>
                                    </p:animEffect>
                                    <p:anim calcmode="lin" valueType="num">
                                      <p:cBhvr>
                                        <p:cTn id="62"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67" dur="26">
                                          <p:stCondLst>
                                            <p:cond delay="650"/>
                                          </p:stCondLst>
                                        </p:cTn>
                                        <p:tgtEl>
                                          <p:spTgt spid="8"/>
                                        </p:tgtEl>
                                      </p:cBhvr>
                                      <p:to x="100000" y="60000"/>
                                    </p:animScale>
                                    <p:animScale>
                                      <p:cBhvr>
                                        <p:cTn id="68" dur="166" decel="50000">
                                          <p:stCondLst>
                                            <p:cond delay="676"/>
                                          </p:stCondLst>
                                        </p:cTn>
                                        <p:tgtEl>
                                          <p:spTgt spid="8"/>
                                        </p:tgtEl>
                                      </p:cBhvr>
                                      <p:to x="100000" y="100000"/>
                                    </p:animScale>
                                    <p:animScale>
                                      <p:cBhvr>
                                        <p:cTn id="69" dur="26">
                                          <p:stCondLst>
                                            <p:cond delay="1312"/>
                                          </p:stCondLst>
                                        </p:cTn>
                                        <p:tgtEl>
                                          <p:spTgt spid="8"/>
                                        </p:tgtEl>
                                      </p:cBhvr>
                                      <p:to x="100000" y="80000"/>
                                    </p:animScale>
                                    <p:animScale>
                                      <p:cBhvr>
                                        <p:cTn id="70" dur="166" decel="50000">
                                          <p:stCondLst>
                                            <p:cond delay="1338"/>
                                          </p:stCondLst>
                                        </p:cTn>
                                        <p:tgtEl>
                                          <p:spTgt spid="8"/>
                                        </p:tgtEl>
                                      </p:cBhvr>
                                      <p:to x="100000" y="100000"/>
                                    </p:animScale>
                                    <p:animScale>
                                      <p:cBhvr>
                                        <p:cTn id="71" dur="26">
                                          <p:stCondLst>
                                            <p:cond delay="1642"/>
                                          </p:stCondLst>
                                        </p:cTn>
                                        <p:tgtEl>
                                          <p:spTgt spid="8"/>
                                        </p:tgtEl>
                                      </p:cBhvr>
                                      <p:to x="100000" y="90000"/>
                                    </p:animScale>
                                    <p:animScale>
                                      <p:cBhvr>
                                        <p:cTn id="72" dur="166" decel="50000">
                                          <p:stCondLst>
                                            <p:cond delay="1668"/>
                                          </p:stCondLst>
                                        </p:cTn>
                                        <p:tgtEl>
                                          <p:spTgt spid="8"/>
                                        </p:tgtEl>
                                      </p:cBhvr>
                                      <p:to x="100000" y="100000"/>
                                    </p:animScale>
                                    <p:animScale>
                                      <p:cBhvr>
                                        <p:cTn id="73" dur="26">
                                          <p:stCondLst>
                                            <p:cond delay="1808"/>
                                          </p:stCondLst>
                                        </p:cTn>
                                        <p:tgtEl>
                                          <p:spTgt spid="8"/>
                                        </p:tgtEl>
                                      </p:cBhvr>
                                      <p:to x="100000" y="95000"/>
                                    </p:animScale>
                                    <p:animScale>
                                      <p:cBhvr>
                                        <p:cTn id="74" dur="166" decel="50000">
                                          <p:stCondLst>
                                            <p:cond delay="1834"/>
                                          </p:stCondLst>
                                        </p:cTn>
                                        <p:tgtEl>
                                          <p:spTgt spid="8"/>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grpId="0" nodeType="clickEffect">
                                  <p:stCondLst>
                                    <p:cond delay="0"/>
                                  </p:stCondLst>
                                  <p:childTnLst>
                                    <p:set>
                                      <p:cBhvr>
                                        <p:cTn id="78" dur="1" fill="hold">
                                          <p:stCondLst>
                                            <p:cond delay="0"/>
                                          </p:stCondLst>
                                        </p:cTn>
                                        <p:tgtEl>
                                          <p:spTgt spid="9"/>
                                        </p:tgtEl>
                                        <p:attrNameLst>
                                          <p:attrName>style.visibility</p:attrName>
                                        </p:attrNameLst>
                                      </p:cBhvr>
                                      <p:to>
                                        <p:strVal val="visible"/>
                                      </p:to>
                                    </p:set>
                                    <p:animEffect transition="in" filter="wipe(down)">
                                      <p:cBhvr>
                                        <p:cTn id="79" dur="580">
                                          <p:stCondLst>
                                            <p:cond delay="0"/>
                                          </p:stCondLst>
                                        </p:cTn>
                                        <p:tgtEl>
                                          <p:spTgt spid="9"/>
                                        </p:tgtEl>
                                      </p:cBhvr>
                                    </p:animEffect>
                                    <p:anim calcmode="lin" valueType="num">
                                      <p:cBhvr>
                                        <p:cTn id="80"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85" dur="26">
                                          <p:stCondLst>
                                            <p:cond delay="650"/>
                                          </p:stCondLst>
                                        </p:cTn>
                                        <p:tgtEl>
                                          <p:spTgt spid="9"/>
                                        </p:tgtEl>
                                      </p:cBhvr>
                                      <p:to x="100000" y="60000"/>
                                    </p:animScale>
                                    <p:animScale>
                                      <p:cBhvr>
                                        <p:cTn id="86" dur="166" decel="50000">
                                          <p:stCondLst>
                                            <p:cond delay="676"/>
                                          </p:stCondLst>
                                        </p:cTn>
                                        <p:tgtEl>
                                          <p:spTgt spid="9"/>
                                        </p:tgtEl>
                                      </p:cBhvr>
                                      <p:to x="100000" y="100000"/>
                                    </p:animScale>
                                    <p:animScale>
                                      <p:cBhvr>
                                        <p:cTn id="87" dur="26">
                                          <p:stCondLst>
                                            <p:cond delay="1312"/>
                                          </p:stCondLst>
                                        </p:cTn>
                                        <p:tgtEl>
                                          <p:spTgt spid="9"/>
                                        </p:tgtEl>
                                      </p:cBhvr>
                                      <p:to x="100000" y="80000"/>
                                    </p:animScale>
                                    <p:animScale>
                                      <p:cBhvr>
                                        <p:cTn id="88" dur="166" decel="50000">
                                          <p:stCondLst>
                                            <p:cond delay="1338"/>
                                          </p:stCondLst>
                                        </p:cTn>
                                        <p:tgtEl>
                                          <p:spTgt spid="9"/>
                                        </p:tgtEl>
                                      </p:cBhvr>
                                      <p:to x="100000" y="100000"/>
                                    </p:animScale>
                                    <p:animScale>
                                      <p:cBhvr>
                                        <p:cTn id="89" dur="26">
                                          <p:stCondLst>
                                            <p:cond delay="1642"/>
                                          </p:stCondLst>
                                        </p:cTn>
                                        <p:tgtEl>
                                          <p:spTgt spid="9"/>
                                        </p:tgtEl>
                                      </p:cBhvr>
                                      <p:to x="100000" y="90000"/>
                                    </p:animScale>
                                    <p:animScale>
                                      <p:cBhvr>
                                        <p:cTn id="90" dur="166" decel="50000">
                                          <p:stCondLst>
                                            <p:cond delay="1668"/>
                                          </p:stCondLst>
                                        </p:cTn>
                                        <p:tgtEl>
                                          <p:spTgt spid="9"/>
                                        </p:tgtEl>
                                      </p:cBhvr>
                                      <p:to x="100000" y="100000"/>
                                    </p:animScale>
                                    <p:animScale>
                                      <p:cBhvr>
                                        <p:cTn id="91" dur="26">
                                          <p:stCondLst>
                                            <p:cond delay="1808"/>
                                          </p:stCondLst>
                                        </p:cTn>
                                        <p:tgtEl>
                                          <p:spTgt spid="9"/>
                                        </p:tgtEl>
                                      </p:cBhvr>
                                      <p:to x="100000" y="95000"/>
                                    </p:animScale>
                                    <p:animScale>
                                      <p:cBhvr>
                                        <p:cTn id="92" dur="166" decel="50000">
                                          <p:stCondLst>
                                            <p:cond delay="1834"/>
                                          </p:stCondLst>
                                        </p:cTn>
                                        <p:tgtEl>
                                          <p:spTgt spid="9"/>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grpId="0" nodeType="clickEffect">
                                  <p:stCondLst>
                                    <p:cond delay="0"/>
                                  </p:stCondLst>
                                  <p:childTnLst>
                                    <p:set>
                                      <p:cBhvr>
                                        <p:cTn id="96" dur="1" fill="hold">
                                          <p:stCondLst>
                                            <p:cond delay="0"/>
                                          </p:stCondLst>
                                        </p:cTn>
                                        <p:tgtEl>
                                          <p:spTgt spid="10"/>
                                        </p:tgtEl>
                                        <p:attrNameLst>
                                          <p:attrName>style.visibility</p:attrName>
                                        </p:attrNameLst>
                                      </p:cBhvr>
                                      <p:to>
                                        <p:strVal val="visible"/>
                                      </p:to>
                                    </p:set>
                                    <p:animEffect transition="in" filter="wipe(down)">
                                      <p:cBhvr>
                                        <p:cTn id="97" dur="580">
                                          <p:stCondLst>
                                            <p:cond delay="0"/>
                                          </p:stCondLst>
                                        </p:cTn>
                                        <p:tgtEl>
                                          <p:spTgt spid="10"/>
                                        </p:tgtEl>
                                      </p:cBhvr>
                                    </p:animEffect>
                                    <p:anim calcmode="lin" valueType="num">
                                      <p:cBhvr>
                                        <p:cTn id="98"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103" dur="26">
                                          <p:stCondLst>
                                            <p:cond delay="650"/>
                                          </p:stCondLst>
                                        </p:cTn>
                                        <p:tgtEl>
                                          <p:spTgt spid="10"/>
                                        </p:tgtEl>
                                      </p:cBhvr>
                                      <p:to x="100000" y="60000"/>
                                    </p:animScale>
                                    <p:animScale>
                                      <p:cBhvr>
                                        <p:cTn id="104" dur="166" decel="50000">
                                          <p:stCondLst>
                                            <p:cond delay="676"/>
                                          </p:stCondLst>
                                        </p:cTn>
                                        <p:tgtEl>
                                          <p:spTgt spid="10"/>
                                        </p:tgtEl>
                                      </p:cBhvr>
                                      <p:to x="100000" y="100000"/>
                                    </p:animScale>
                                    <p:animScale>
                                      <p:cBhvr>
                                        <p:cTn id="105" dur="26">
                                          <p:stCondLst>
                                            <p:cond delay="1312"/>
                                          </p:stCondLst>
                                        </p:cTn>
                                        <p:tgtEl>
                                          <p:spTgt spid="10"/>
                                        </p:tgtEl>
                                      </p:cBhvr>
                                      <p:to x="100000" y="80000"/>
                                    </p:animScale>
                                    <p:animScale>
                                      <p:cBhvr>
                                        <p:cTn id="106" dur="166" decel="50000">
                                          <p:stCondLst>
                                            <p:cond delay="1338"/>
                                          </p:stCondLst>
                                        </p:cTn>
                                        <p:tgtEl>
                                          <p:spTgt spid="10"/>
                                        </p:tgtEl>
                                      </p:cBhvr>
                                      <p:to x="100000" y="100000"/>
                                    </p:animScale>
                                    <p:animScale>
                                      <p:cBhvr>
                                        <p:cTn id="107" dur="26">
                                          <p:stCondLst>
                                            <p:cond delay="1642"/>
                                          </p:stCondLst>
                                        </p:cTn>
                                        <p:tgtEl>
                                          <p:spTgt spid="10"/>
                                        </p:tgtEl>
                                      </p:cBhvr>
                                      <p:to x="100000" y="90000"/>
                                    </p:animScale>
                                    <p:animScale>
                                      <p:cBhvr>
                                        <p:cTn id="108" dur="166" decel="50000">
                                          <p:stCondLst>
                                            <p:cond delay="1668"/>
                                          </p:stCondLst>
                                        </p:cTn>
                                        <p:tgtEl>
                                          <p:spTgt spid="10"/>
                                        </p:tgtEl>
                                      </p:cBhvr>
                                      <p:to x="100000" y="100000"/>
                                    </p:animScale>
                                    <p:animScale>
                                      <p:cBhvr>
                                        <p:cTn id="109" dur="26">
                                          <p:stCondLst>
                                            <p:cond delay="1808"/>
                                          </p:stCondLst>
                                        </p:cTn>
                                        <p:tgtEl>
                                          <p:spTgt spid="10"/>
                                        </p:tgtEl>
                                      </p:cBhvr>
                                      <p:to x="100000" y="95000"/>
                                    </p:animScale>
                                    <p:animScale>
                                      <p:cBhvr>
                                        <p:cTn id="110" dur="166" decel="50000">
                                          <p:stCondLst>
                                            <p:cond delay="1834"/>
                                          </p:stCondLst>
                                        </p:cTn>
                                        <p:tgtEl>
                                          <p:spTgt spid="1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1600" y="2828836"/>
            <a:ext cx="5486400" cy="2862322"/>
          </a:xfrm>
          <a:prstGeom prst="rect">
            <a:avLst/>
          </a:prstGeom>
        </p:spPr>
        <p:txBody>
          <a:bodyPr wrap="square">
            <a:spAutoFit/>
          </a:bodyPr>
          <a:lstStyle/>
          <a:p>
            <a:pPr marL="228600" indent="-228600" eaLnBrk="1" hangingPunct="1">
              <a:buFontTx/>
              <a:buAutoNum type="arabicPeriod"/>
            </a:pPr>
            <a:r>
              <a:rPr lang="en-US" sz="3600" b="1" i="1" dirty="0" smtClean="0"/>
              <a:t>Note a feeling</a:t>
            </a:r>
          </a:p>
          <a:p>
            <a:pPr marL="228600" indent="-228600" eaLnBrk="1" hangingPunct="1">
              <a:buFontTx/>
              <a:buAutoNum type="arabicPeriod"/>
            </a:pPr>
            <a:r>
              <a:rPr lang="en-US" sz="3600" b="1" i="1" dirty="0" smtClean="0"/>
              <a:t>Remember a character   </a:t>
            </a:r>
          </a:p>
          <a:p>
            <a:pPr marL="228600" indent="-228600" eaLnBrk="1" hangingPunct="1">
              <a:buFontTx/>
              <a:buAutoNum type="arabicPeriod"/>
            </a:pPr>
            <a:r>
              <a:rPr lang="en-US" sz="3600" b="1" i="1" dirty="0" smtClean="0"/>
              <a:t>Think about the story</a:t>
            </a:r>
          </a:p>
          <a:p>
            <a:pPr marL="228600" indent="-228600" eaLnBrk="1" hangingPunct="1">
              <a:buFontTx/>
              <a:buAutoNum type="arabicPeriod"/>
            </a:pPr>
            <a:r>
              <a:rPr lang="en-US" sz="3600" b="1" i="1" dirty="0" smtClean="0"/>
              <a:t>Get to the point </a:t>
            </a:r>
          </a:p>
        </p:txBody>
      </p:sp>
      <p:sp>
        <p:nvSpPr>
          <p:cNvPr id="3" name="Text Box 3"/>
          <p:cNvSpPr txBox="1">
            <a:spLocks noChangeArrowheads="1"/>
          </p:cNvSpPr>
          <p:nvPr/>
        </p:nvSpPr>
        <p:spPr bwMode="auto">
          <a:xfrm>
            <a:off x="304800" y="990600"/>
            <a:ext cx="8458200" cy="708025"/>
          </a:xfrm>
          <a:prstGeom prst="rect">
            <a:avLst/>
          </a:prstGeom>
          <a:noFill/>
          <a:ln w="9525">
            <a:noFill/>
            <a:miter lim="800000"/>
            <a:headEnd/>
            <a:tailEnd/>
          </a:ln>
        </p:spPr>
        <p:txBody>
          <a:bodyPr>
            <a:spAutoFit/>
          </a:bodyPr>
          <a:lstStyle/>
          <a:p>
            <a:pPr algn="ctr">
              <a:spcBef>
                <a:spcPct val="50000"/>
              </a:spcBef>
            </a:pPr>
            <a:r>
              <a:rPr lang="en-US" sz="4000" dirty="0">
                <a:solidFill>
                  <a:srgbClr val="7030A0"/>
                </a:solidFill>
              </a:rPr>
              <a:t>Memorable Endings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3"/>
          <p:cNvSpPr txBox="1">
            <a:spLocks noChangeArrowheads="1"/>
          </p:cNvSpPr>
          <p:nvPr/>
        </p:nvSpPr>
        <p:spPr bwMode="auto">
          <a:xfrm>
            <a:off x="304800" y="990600"/>
            <a:ext cx="8458200" cy="708025"/>
          </a:xfrm>
          <a:prstGeom prst="rect">
            <a:avLst/>
          </a:prstGeom>
          <a:noFill/>
          <a:ln w="9525">
            <a:noFill/>
            <a:miter lim="800000"/>
            <a:headEnd/>
            <a:tailEnd/>
          </a:ln>
        </p:spPr>
        <p:txBody>
          <a:bodyPr>
            <a:spAutoFit/>
          </a:bodyPr>
          <a:lstStyle/>
          <a:p>
            <a:pPr algn="ctr">
              <a:spcBef>
                <a:spcPct val="50000"/>
              </a:spcBef>
            </a:pPr>
            <a:r>
              <a:rPr lang="en-US" sz="4000" dirty="0">
                <a:solidFill>
                  <a:srgbClr val="7030A0"/>
                </a:solidFill>
              </a:rPr>
              <a:t>Memorable Endings </a:t>
            </a:r>
          </a:p>
        </p:txBody>
      </p:sp>
      <p:sp>
        <p:nvSpPr>
          <p:cNvPr id="5" name="Oval 4"/>
          <p:cNvSpPr/>
          <p:nvPr/>
        </p:nvSpPr>
        <p:spPr>
          <a:xfrm>
            <a:off x="228600" y="457200"/>
            <a:ext cx="2133600" cy="2286000"/>
          </a:xfrm>
          <a:prstGeom prst="ellipse">
            <a:avLst/>
          </a:prstGeom>
          <a:solidFill>
            <a:srgbClr val="CC66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dirty="0">
                <a:solidFill>
                  <a:srgbClr val="7030A0"/>
                </a:solidFill>
              </a:rPr>
              <a:t>Step 6</a:t>
            </a:r>
          </a:p>
        </p:txBody>
      </p:sp>
      <p:pic>
        <p:nvPicPr>
          <p:cNvPr id="16388" name="Picture 2" descr="C:\Documents and Settings\rfrantu\Local Settings\Temporary Internet Files\Content.IE5\PQI1T3ME\MCj04404880000[1].wmf"/>
          <p:cNvPicPr>
            <a:picLocks noChangeAspect="1" noChangeArrowheads="1"/>
          </p:cNvPicPr>
          <p:nvPr/>
        </p:nvPicPr>
        <p:blipFill>
          <a:blip r:embed="rId3" cstate="print"/>
          <a:srcRect/>
          <a:stretch>
            <a:fillRect/>
          </a:stretch>
        </p:blipFill>
        <p:spPr bwMode="auto">
          <a:xfrm>
            <a:off x="7239000" y="1524000"/>
            <a:ext cx="1390650" cy="1828800"/>
          </a:xfrm>
          <a:prstGeom prst="rect">
            <a:avLst/>
          </a:prstGeom>
          <a:noFill/>
          <a:ln w="9525">
            <a:noFill/>
            <a:miter lim="800000"/>
            <a:headEnd/>
            <a:tailEnd/>
          </a:ln>
        </p:spPr>
      </p:pic>
      <p:sp>
        <p:nvSpPr>
          <p:cNvPr id="20" name="TextBox 19"/>
          <p:cNvSpPr txBox="1">
            <a:spLocks noChangeArrowheads="1"/>
          </p:cNvSpPr>
          <p:nvPr/>
        </p:nvSpPr>
        <p:spPr bwMode="auto">
          <a:xfrm>
            <a:off x="6858000" y="3429000"/>
            <a:ext cx="2133600" cy="1200150"/>
          </a:xfrm>
          <a:prstGeom prst="rect">
            <a:avLst/>
          </a:prstGeom>
          <a:noFill/>
          <a:ln w="9525">
            <a:noFill/>
            <a:miter lim="800000"/>
            <a:headEnd/>
            <a:tailEnd/>
          </a:ln>
        </p:spPr>
        <p:txBody>
          <a:bodyPr>
            <a:spAutoFit/>
          </a:bodyPr>
          <a:lstStyle/>
          <a:p>
            <a:r>
              <a:rPr lang="en-US" sz="2400"/>
              <a:t>Peter was angry. He was foiled again.</a:t>
            </a:r>
          </a:p>
        </p:txBody>
      </p:sp>
      <p:pic>
        <p:nvPicPr>
          <p:cNvPr id="16390" name="Picture 3" descr="C:\Documents and Settings\rfrantu\Local Settings\Temporary Internet Files\Content.IE5\PQI1T3ME\MCj04323270000[1].wmf"/>
          <p:cNvPicPr>
            <a:picLocks noChangeAspect="1" noChangeArrowheads="1"/>
          </p:cNvPicPr>
          <p:nvPr/>
        </p:nvPicPr>
        <p:blipFill>
          <a:blip r:embed="rId4" cstate="print"/>
          <a:srcRect/>
          <a:stretch>
            <a:fillRect/>
          </a:stretch>
        </p:blipFill>
        <p:spPr bwMode="auto">
          <a:xfrm>
            <a:off x="533400" y="4800600"/>
            <a:ext cx="1841500" cy="1339850"/>
          </a:xfrm>
          <a:prstGeom prst="rect">
            <a:avLst/>
          </a:prstGeom>
          <a:noFill/>
          <a:ln w="9525">
            <a:noFill/>
            <a:miter lim="800000"/>
            <a:headEnd/>
            <a:tailEnd/>
          </a:ln>
        </p:spPr>
      </p:pic>
      <p:sp>
        <p:nvSpPr>
          <p:cNvPr id="21" name="TextBox 20"/>
          <p:cNvSpPr txBox="1">
            <a:spLocks noChangeArrowheads="1"/>
          </p:cNvSpPr>
          <p:nvPr/>
        </p:nvSpPr>
        <p:spPr bwMode="auto">
          <a:xfrm>
            <a:off x="381000" y="2819400"/>
            <a:ext cx="2133600" cy="1938338"/>
          </a:xfrm>
          <a:prstGeom prst="rect">
            <a:avLst/>
          </a:prstGeom>
          <a:noFill/>
          <a:ln w="9525">
            <a:noFill/>
            <a:miter lim="800000"/>
            <a:headEnd/>
            <a:tailEnd/>
          </a:ln>
        </p:spPr>
        <p:txBody>
          <a:bodyPr>
            <a:spAutoFit/>
          </a:bodyPr>
          <a:lstStyle/>
          <a:p>
            <a:r>
              <a:rPr lang="en-US" sz="2400"/>
              <a:t>From then on the mouse stayed on his side of the castle kitchen.</a:t>
            </a:r>
          </a:p>
        </p:txBody>
      </p:sp>
      <p:pic>
        <p:nvPicPr>
          <p:cNvPr id="16392" name="Picture 4" descr="C:\Documents and Settings\rfrantu\Local Settings\Temporary Internet Files\Content.IE5\PQI1T3ME\MCj04404070000[1].png"/>
          <p:cNvPicPr>
            <a:picLocks noChangeAspect="1" noChangeArrowheads="1"/>
          </p:cNvPicPr>
          <p:nvPr/>
        </p:nvPicPr>
        <p:blipFill>
          <a:blip r:embed="rId5" cstate="print"/>
          <a:srcRect/>
          <a:stretch>
            <a:fillRect/>
          </a:stretch>
        </p:blipFill>
        <p:spPr bwMode="auto">
          <a:xfrm>
            <a:off x="2667000" y="1676400"/>
            <a:ext cx="1676400" cy="1676400"/>
          </a:xfrm>
          <a:prstGeom prst="rect">
            <a:avLst/>
          </a:prstGeom>
          <a:noFill/>
          <a:ln w="9525">
            <a:noFill/>
            <a:miter lim="800000"/>
            <a:headEnd/>
            <a:tailEnd/>
          </a:ln>
        </p:spPr>
      </p:pic>
      <p:sp>
        <p:nvSpPr>
          <p:cNvPr id="23" name="TextBox 22"/>
          <p:cNvSpPr txBox="1">
            <a:spLocks noChangeArrowheads="1"/>
          </p:cNvSpPr>
          <p:nvPr/>
        </p:nvSpPr>
        <p:spPr bwMode="auto">
          <a:xfrm>
            <a:off x="2438400" y="3276600"/>
            <a:ext cx="2133600" cy="2678113"/>
          </a:xfrm>
          <a:prstGeom prst="rect">
            <a:avLst/>
          </a:prstGeom>
          <a:noFill/>
          <a:ln w="9525">
            <a:noFill/>
            <a:miter lim="800000"/>
            <a:headEnd/>
            <a:tailEnd/>
          </a:ln>
        </p:spPr>
        <p:txBody>
          <a:bodyPr>
            <a:spAutoFit/>
          </a:bodyPr>
          <a:lstStyle/>
          <a:p>
            <a:r>
              <a:rPr lang="en-US" sz="2400"/>
              <a:t>The rain kept pouring, but everyone grabbed a seat inside the barn, the picnic was still a success.</a:t>
            </a:r>
          </a:p>
        </p:txBody>
      </p:sp>
      <p:pic>
        <p:nvPicPr>
          <p:cNvPr id="16394" name="Picture 5" descr="C:\Documents and Settings\rfrantu\Local Settings\Temporary Internet Files\Content.IE5\PQI1T3ME\MCj04382190000[1].wmf"/>
          <p:cNvPicPr>
            <a:picLocks noChangeAspect="1" noChangeArrowheads="1"/>
          </p:cNvPicPr>
          <p:nvPr/>
        </p:nvPicPr>
        <p:blipFill>
          <a:blip r:embed="rId6" cstate="print"/>
          <a:srcRect/>
          <a:stretch>
            <a:fillRect/>
          </a:stretch>
        </p:blipFill>
        <p:spPr bwMode="auto">
          <a:xfrm>
            <a:off x="4800600" y="4292600"/>
            <a:ext cx="1905000" cy="2178050"/>
          </a:xfrm>
          <a:prstGeom prst="rect">
            <a:avLst/>
          </a:prstGeom>
          <a:noFill/>
          <a:ln w="9525">
            <a:noFill/>
            <a:miter lim="800000"/>
            <a:headEnd/>
            <a:tailEnd/>
          </a:ln>
        </p:spPr>
      </p:pic>
      <p:sp>
        <p:nvSpPr>
          <p:cNvPr id="25" name="TextBox 24"/>
          <p:cNvSpPr txBox="1">
            <a:spLocks noChangeArrowheads="1"/>
          </p:cNvSpPr>
          <p:nvPr/>
        </p:nvSpPr>
        <p:spPr bwMode="auto">
          <a:xfrm>
            <a:off x="4495800" y="1676400"/>
            <a:ext cx="2133600" cy="2308225"/>
          </a:xfrm>
          <a:prstGeom prst="rect">
            <a:avLst/>
          </a:prstGeom>
          <a:noFill/>
          <a:ln w="9525">
            <a:noFill/>
            <a:miter lim="800000"/>
            <a:headEnd/>
            <a:tailEnd/>
          </a:ln>
        </p:spPr>
        <p:txBody>
          <a:bodyPr>
            <a:spAutoFit/>
          </a:bodyPr>
          <a:lstStyle/>
          <a:p>
            <a:r>
              <a:rPr lang="en-US" sz="2400"/>
              <a:t>Back at the park, Hector realized he should not have taken such a big risk.</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2"/>
          <p:cNvSpPr>
            <a:spLocks noGrp="1"/>
          </p:cNvSpPr>
          <p:nvPr>
            <p:ph type="title"/>
          </p:nvPr>
        </p:nvSpPr>
        <p:spPr/>
        <p:txBody>
          <a:bodyPr/>
          <a:lstStyle/>
          <a:p>
            <a:r>
              <a:rPr lang="en-US" smtClean="0"/>
              <a:t>Personal Narrative</a:t>
            </a:r>
          </a:p>
        </p:txBody>
      </p:sp>
      <p:sp>
        <p:nvSpPr>
          <p:cNvPr id="18435" name="Content Placeholder 3"/>
          <p:cNvSpPr>
            <a:spLocks noGrp="1"/>
          </p:cNvSpPr>
          <p:nvPr>
            <p:ph idx="1"/>
          </p:nvPr>
        </p:nvSpPr>
        <p:spPr/>
        <p:txBody>
          <a:bodyPr/>
          <a:lstStyle/>
          <a:p>
            <a:r>
              <a:rPr lang="en-US" smtClean="0"/>
              <a:t>Requires students to share an event from their own life.</a:t>
            </a:r>
          </a:p>
          <a:p>
            <a:r>
              <a:rPr lang="en-US" smtClean="0"/>
              <a:t>To be successful, students must be familiar with strategies for writing introductions and conclusions </a:t>
            </a:r>
            <a:r>
              <a:rPr lang="en-US" b="1" u="sng" smtClean="0"/>
              <a:t>PLUS </a:t>
            </a:r>
            <a:r>
              <a:rPr lang="en-US" smtClean="0"/>
              <a:t>the story structure (beginning, middle, end)</a:t>
            </a:r>
          </a:p>
        </p:txBody>
      </p:sp>
      <p:sp>
        <p:nvSpPr>
          <p:cNvPr id="18436" name="Slide Number Placeholder 1"/>
          <p:cNvSpPr>
            <a:spLocks noGrp="1"/>
          </p:cNvSpPr>
          <p:nvPr>
            <p:ph type="sldNum" sz="quarter" idx="10"/>
          </p:nvPr>
        </p:nvSpPr>
        <p:spPr>
          <a:noFill/>
        </p:spPr>
        <p:txBody>
          <a:bodyPr/>
          <a:lstStyle/>
          <a:p>
            <a:fld id="{F9DA9B87-B324-47EC-A380-D46B539A6091}" type="slidenum">
              <a:rPr lang="en-US" smtClean="0"/>
              <a:pPr/>
              <a:t>34</a:t>
            </a:fld>
            <a:endParaRPr lang="en-US"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4"/>
          <p:cNvSpPr>
            <a:spLocks noGrp="1"/>
          </p:cNvSpPr>
          <p:nvPr>
            <p:ph type="sldNum" sz="quarter" idx="10"/>
          </p:nvPr>
        </p:nvSpPr>
        <p:spPr>
          <a:noFill/>
        </p:spPr>
        <p:txBody>
          <a:bodyPr/>
          <a:lstStyle/>
          <a:p>
            <a:fld id="{4DCF8410-846C-49CA-BFB8-7DE6450F241E}" type="slidenum">
              <a:rPr lang="en-US" smtClean="0"/>
              <a:pPr/>
              <a:t>35</a:t>
            </a:fld>
            <a:endParaRPr lang="en-US" smtClean="0"/>
          </a:p>
        </p:txBody>
      </p:sp>
      <p:sp>
        <p:nvSpPr>
          <p:cNvPr id="19459" name="Rectangle 2"/>
          <p:cNvSpPr>
            <a:spLocks noGrp="1" noChangeArrowheads="1"/>
          </p:cNvSpPr>
          <p:nvPr>
            <p:ph type="title"/>
          </p:nvPr>
        </p:nvSpPr>
        <p:spPr>
          <a:xfrm>
            <a:off x="0" y="1066800"/>
            <a:ext cx="9144000" cy="685800"/>
          </a:xfrm>
          <a:noFill/>
        </p:spPr>
        <p:txBody>
          <a:bodyPr/>
          <a:lstStyle/>
          <a:p>
            <a:pPr eaLnBrk="1" hangingPunct="1"/>
            <a:r>
              <a:rPr lang="en-US" smtClean="0"/>
              <a:t>A Personal Narrative Combines…</a:t>
            </a:r>
          </a:p>
        </p:txBody>
      </p:sp>
      <p:sp>
        <p:nvSpPr>
          <p:cNvPr id="1017859" name="Text Box 3"/>
          <p:cNvSpPr txBox="1">
            <a:spLocks noChangeArrowheads="1"/>
          </p:cNvSpPr>
          <p:nvPr/>
        </p:nvSpPr>
        <p:spPr bwMode="auto">
          <a:xfrm>
            <a:off x="5562600" y="2971800"/>
            <a:ext cx="2133600" cy="457200"/>
          </a:xfrm>
          <a:prstGeom prst="rect">
            <a:avLst/>
          </a:prstGeom>
          <a:noFill/>
          <a:ln w="9525">
            <a:noFill/>
            <a:miter lim="800000"/>
            <a:headEnd/>
            <a:tailEnd/>
          </a:ln>
        </p:spPr>
        <p:txBody>
          <a:bodyPr>
            <a:spAutoFit/>
          </a:bodyPr>
          <a:lstStyle/>
          <a:p>
            <a:pPr algn="ctr"/>
            <a:r>
              <a:rPr lang="en-US" sz="2400"/>
              <a:t>BEGINNING</a:t>
            </a:r>
          </a:p>
        </p:txBody>
      </p:sp>
      <p:sp>
        <p:nvSpPr>
          <p:cNvPr id="1017860" name="Text Box 4"/>
          <p:cNvSpPr txBox="1">
            <a:spLocks noChangeArrowheads="1"/>
          </p:cNvSpPr>
          <p:nvPr/>
        </p:nvSpPr>
        <p:spPr bwMode="auto">
          <a:xfrm>
            <a:off x="5791200" y="4191000"/>
            <a:ext cx="1600200" cy="457200"/>
          </a:xfrm>
          <a:prstGeom prst="rect">
            <a:avLst/>
          </a:prstGeom>
          <a:noFill/>
          <a:ln w="9525">
            <a:noFill/>
            <a:miter lim="800000"/>
            <a:headEnd/>
            <a:tailEnd/>
          </a:ln>
        </p:spPr>
        <p:txBody>
          <a:bodyPr>
            <a:spAutoFit/>
          </a:bodyPr>
          <a:lstStyle/>
          <a:p>
            <a:pPr algn="ctr"/>
            <a:r>
              <a:rPr lang="en-US" sz="2400"/>
              <a:t>MIDDLE</a:t>
            </a:r>
          </a:p>
        </p:txBody>
      </p:sp>
      <p:sp>
        <p:nvSpPr>
          <p:cNvPr id="1017861" name="Text Box 5"/>
          <p:cNvSpPr txBox="1">
            <a:spLocks noChangeArrowheads="1"/>
          </p:cNvSpPr>
          <p:nvPr/>
        </p:nvSpPr>
        <p:spPr bwMode="auto">
          <a:xfrm>
            <a:off x="5943600" y="5562600"/>
            <a:ext cx="1219200" cy="457200"/>
          </a:xfrm>
          <a:prstGeom prst="rect">
            <a:avLst/>
          </a:prstGeom>
          <a:noFill/>
          <a:ln w="9525">
            <a:noFill/>
            <a:miter lim="800000"/>
            <a:headEnd/>
            <a:tailEnd/>
          </a:ln>
        </p:spPr>
        <p:txBody>
          <a:bodyPr>
            <a:spAutoFit/>
          </a:bodyPr>
          <a:lstStyle/>
          <a:p>
            <a:pPr algn="ctr"/>
            <a:r>
              <a:rPr lang="en-US" sz="2400"/>
              <a:t>END</a:t>
            </a:r>
          </a:p>
        </p:txBody>
      </p:sp>
      <p:sp>
        <p:nvSpPr>
          <p:cNvPr id="1017862" name="Text Box 6"/>
          <p:cNvSpPr txBox="1">
            <a:spLocks noChangeArrowheads="1"/>
          </p:cNvSpPr>
          <p:nvPr/>
        </p:nvSpPr>
        <p:spPr bwMode="auto">
          <a:xfrm>
            <a:off x="685800" y="2971800"/>
            <a:ext cx="3124200" cy="457200"/>
          </a:xfrm>
          <a:prstGeom prst="rect">
            <a:avLst/>
          </a:prstGeom>
          <a:noFill/>
          <a:ln w="9525">
            <a:noFill/>
            <a:miter lim="800000"/>
            <a:headEnd/>
            <a:tailEnd/>
          </a:ln>
        </p:spPr>
        <p:txBody>
          <a:bodyPr>
            <a:spAutoFit/>
          </a:bodyPr>
          <a:lstStyle/>
          <a:p>
            <a:pPr algn="ctr"/>
            <a:r>
              <a:rPr lang="en-US" sz="2400"/>
              <a:t>INTRODUCTION</a:t>
            </a:r>
          </a:p>
        </p:txBody>
      </p:sp>
      <p:sp>
        <p:nvSpPr>
          <p:cNvPr id="1017863" name="Text Box 7"/>
          <p:cNvSpPr txBox="1">
            <a:spLocks noChangeArrowheads="1"/>
          </p:cNvSpPr>
          <p:nvPr/>
        </p:nvSpPr>
        <p:spPr bwMode="auto">
          <a:xfrm>
            <a:off x="1566863" y="4191000"/>
            <a:ext cx="1328737" cy="457200"/>
          </a:xfrm>
          <a:prstGeom prst="rect">
            <a:avLst/>
          </a:prstGeom>
          <a:noFill/>
          <a:ln w="9525">
            <a:noFill/>
            <a:miter lim="800000"/>
            <a:headEnd/>
            <a:tailEnd/>
          </a:ln>
        </p:spPr>
        <p:txBody>
          <a:bodyPr>
            <a:spAutoFit/>
          </a:bodyPr>
          <a:lstStyle/>
          <a:p>
            <a:pPr algn="ctr"/>
            <a:r>
              <a:rPr lang="en-US" sz="2400"/>
              <a:t>BODY</a:t>
            </a:r>
          </a:p>
        </p:txBody>
      </p:sp>
      <p:sp>
        <p:nvSpPr>
          <p:cNvPr id="1017864" name="Text Box 8"/>
          <p:cNvSpPr txBox="1">
            <a:spLocks noChangeArrowheads="1"/>
          </p:cNvSpPr>
          <p:nvPr/>
        </p:nvSpPr>
        <p:spPr bwMode="auto">
          <a:xfrm>
            <a:off x="990600" y="5562600"/>
            <a:ext cx="2438400" cy="457200"/>
          </a:xfrm>
          <a:prstGeom prst="rect">
            <a:avLst/>
          </a:prstGeom>
          <a:noFill/>
          <a:ln w="9525">
            <a:noFill/>
            <a:miter lim="800000"/>
            <a:headEnd/>
            <a:tailEnd/>
          </a:ln>
        </p:spPr>
        <p:txBody>
          <a:bodyPr>
            <a:spAutoFit/>
          </a:bodyPr>
          <a:lstStyle/>
          <a:p>
            <a:pPr algn="ctr"/>
            <a:r>
              <a:rPr lang="en-US" sz="2400"/>
              <a:t>CONCLUSION</a:t>
            </a:r>
          </a:p>
        </p:txBody>
      </p:sp>
      <p:sp>
        <p:nvSpPr>
          <p:cNvPr id="1017865" name="Line 9"/>
          <p:cNvSpPr>
            <a:spLocks noChangeShapeType="1"/>
          </p:cNvSpPr>
          <p:nvPr/>
        </p:nvSpPr>
        <p:spPr bwMode="auto">
          <a:xfrm>
            <a:off x="2209800" y="3429000"/>
            <a:ext cx="0" cy="685800"/>
          </a:xfrm>
          <a:prstGeom prst="line">
            <a:avLst/>
          </a:prstGeom>
          <a:noFill/>
          <a:ln w="38100">
            <a:solidFill>
              <a:schemeClr val="tx1"/>
            </a:solidFill>
            <a:round/>
            <a:headEnd/>
            <a:tailEnd type="triangle" w="med" len="med"/>
          </a:ln>
        </p:spPr>
        <p:txBody>
          <a:bodyPr/>
          <a:lstStyle/>
          <a:p>
            <a:endParaRPr lang="en-US"/>
          </a:p>
        </p:txBody>
      </p:sp>
      <p:sp>
        <p:nvSpPr>
          <p:cNvPr id="1017866" name="Line 10"/>
          <p:cNvSpPr>
            <a:spLocks noChangeShapeType="1"/>
          </p:cNvSpPr>
          <p:nvPr/>
        </p:nvSpPr>
        <p:spPr bwMode="auto">
          <a:xfrm flipH="1">
            <a:off x="2209800" y="4648200"/>
            <a:ext cx="0" cy="838200"/>
          </a:xfrm>
          <a:prstGeom prst="line">
            <a:avLst/>
          </a:prstGeom>
          <a:noFill/>
          <a:ln w="38100">
            <a:solidFill>
              <a:schemeClr val="tx1"/>
            </a:solidFill>
            <a:round/>
            <a:headEnd/>
            <a:tailEnd type="triangle" w="med" len="med"/>
          </a:ln>
        </p:spPr>
        <p:txBody>
          <a:bodyPr/>
          <a:lstStyle/>
          <a:p>
            <a:endParaRPr lang="en-US"/>
          </a:p>
        </p:txBody>
      </p:sp>
      <p:sp>
        <p:nvSpPr>
          <p:cNvPr id="19468" name="Text Box 11"/>
          <p:cNvSpPr txBox="1">
            <a:spLocks noChangeArrowheads="1"/>
          </p:cNvSpPr>
          <p:nvPr/>
        </p:nvSpPr>
        <p:spPr bwMode="auto">
          <a:xfrm>
            <a:off x="4648200" y="1844675"/>
            <a:ext cx="4038600" cy="946150"/>
          </a:xfrm>
          <a:prstGeom prst="rect">
            <a:avLst/>
          </a:prstGeom>
          <a:noFill/>
          <a:ln w="9525">
            <a:noFill/>
            <a:miter lim="800000"/>
            <a:headEnd/>
            <a:tailEnd/>
          </a:ln>
        </p:spPr>
        <p:txBody>
          <a:bodyPr>
            <a:spAutoFit/>
          </a:bodyPr>
          <a:lstStyle/>
          <a:p>
            <a:pPr algn="ctr"/>
            <a:r>
              <a:rPr lang="en-US" sz="2800"/>
              <a:t>Telling a Story: </a:t>
            </a:r>
          </a:p>
          <a:p>
            <a:pPr algn="ctr"/>
            <a:r>
              <a:rPr lang="en-US" sz="2800"/>
              <a:t>Narrative</a:t>
            </a:r>
          </a:p>
        </p:txBody>
      </p:sp>
      <p:sp>
        <p:nvSpPr>
          <p:cNvPr id="19469" name="Text Box 12"/>
          <p:cNvSpPr txBox="1">
            <a:spLocks noChangeArrowheads="1"/>
          </p:cNvSpPr>
          <p:nvPr/>
        </p:nvSpPr>
        <p:spPr bwMode="auto">
          <a:xfrm>
            <a:off x="-304800" y="1828800"/>
            <a:ext cx="4800600" cy="946150"/>
          </a:xfrm>
          <a:prstGeom prst="rect">
            <a:avLst/>
          </a:prstGeom>
          <a:noFill/>
          <a:ln w="9525">
            <a:noFill/>
            <a:miter lim="800000"/>
            <a:headEnd/>
            <a:tailEnd/>
          </a:ln>
        </p:spPr>
        <p:txBody>
          <a:bodyPr>
            <a:spAutoFit/>
          </a:bodyPr>
          <a:lstStyle/>
          <a:p>
            <a:pPr algn="ctr"/>
            <a:r>
              <a:rPr lang="en-US"/>
              <a:t>     </a:t>
            </a:r>
            <a:r>
              <a:rPr lang="en-US" sz="2800"/>
              <a:t>Giving Information:  </a:t>
            </a:r>
          </a:p>
          <a:p>
            <a:pPr algn="ctr"/>
            <a:r>
              <a:rPr lang="en-US" sz="2800"/>
              <a:t>Expository</a:t>
            </a:r>
          </a:p>
        </p:txBody>
      </p:sp>
      <p:sp>
        <p:nvSpPr>
          <p:cNvPr id="19470" name="AutoShape 13"/>
          <p:cNvSpPr>
            <a:spLocks noChangeArrowheads="1"/>
          </p:cNvSpPr>
          <p:nvPr/>
        </p:nvSpPr>
        <p:spPr bwMode="auto">
          <a:xfrm>
            <a:off x="304800" y="1905000"/>
            <a:ext cx="3581400" cy="838200"/>
          </a:xfrm>
          <a:prstGeom prst="roundRect">
            <a:avLst>
              <a:gd name="adj" fmla="val 16667"/>
            </a:avLst>
          </a:prstGeom>
          <a:noFill/>
          <a:ln w="22225">
            <a:solidFill>
              <a:schemeClr val="tx1"/>
            </a:solidFill>
            <a:round/>
            <a:headEnd/>
            <a:tailEnd/>
          </a:ln>
        </p:spPr>
        <p:txBody>
          <a:bodyPr wrap="none" anchor="ctr"/>
          <a:lstStyle/>
          <a:p>
            <a:endParaRPr lang="en-US"/>
          </a:p>
        </p:txBody>
      </p:sp>
      <p:sp>
        <p:nvSpPr>
          <p:cNvPr id="19471" name="AutoShape 14"/>
          <p:cNvSpPr>
            <a:spLocks noChangeArrowheads="1"/>
          </p:cNvSpPr>
          <p:nvPr/>
        </p:nvSpPr>
        <p:spPr bwMode="auto">
          <a:xfrm>
            <a:off x="4953000" y="1905000"/>
            <a:ext cx="3276600" cy="838200"/>
          </a:xfrm>
          <a:prstGeom prst="roundRect">
            <a:avLst>
              <a:gd name="adj" fmla="val 16667"/>
            </a:avLst>
          </a:prstGeom>
          <a:noFill/>
          <a:ln w="22225">
            <a:solidFill>
              <a:schemeClr val="tx1"/>
            </a:solidFill>
            <a:round/>
            <a:headEnd/>
            <a:tailEnd/>
          </a:ln>
        </p:spPr>
        <p:txBody>
          <a:bodyPr wrap="none" anchor="ctr"/>
          <a:lstStyle/>
          <a:p>
            <a:pPr algn="ctr"/>
            <a:endParaRPr lang="en-US" sz="1000" i="1"/>
          </a:p>
        </p:txBody>
      </p:sp>
      <p:sp>
        <p:nvSpPr>
          <p:cNvPr id="1017871" name="Line 15"/>
          <p:cNvSpPr>
            <a:spLocks noChangeShapeType="1"/>
          </p:cNvSpPr>
          <p:nvPr/>
        </p:nvSpPr>
        <p:spPr bwMode="auto">
          <a:xfrm flipH="1">
            <a:off x="6553200" y="4648200"/>
            <a:ext cx="0" cy="838200"/>
          </a:xfrm>
          <a:prstGeom prst="line">
            <a:avLst/>
          </a:prstGeom>
          <a:noFill/>
          <a:ln w="38100">
            <a:solidFill>
              <a:schemeClr val="tx1"/>
            </a:solidFill>
            <a:round/>
            <a:headEnd/>
            <a:tailEnd type="triangle" w="med" len="med"/>
          </a:ln>
        </p:spPr>
        <p:txBody>
          <a:bodyPr/>
          <a:lstStyle/>
          <a:p>
            <a:endParaRPr lang="en-US"/>
          </a:p>
        </p:txBody>
      </p:sp>
      <p:sp>
        <p:nvSpPr>
          <p:cNvPr id="1017872" name="Line 16"/>
          <p:cNvSpPr>
            <a:spLocks noChangeShapeType="1"/>
          </p:cNvSpPr>
          <p:nvPr/>
        </p:nvSpPr>
        <p:spPr bwMode="auto">
          <a:xfrm>
            <a:off x="6553200" y="3429000"/>
            <a:ext cx="0" cy="685800"/>
          </a:xfrm>
          <a:prstGeom prst="line">
            <a:avLst/>
          </a:prstGeom>
          <a:noFill/>
          <a:ln w="38100">
            <a:solidFill>
              <a:schemeClr val="tx1"/>
            </a:solidFill>
            <a:round/>
            <a:headEnd/>
            <a:tailEnd type="triangle" w="med" len="med"/>
          </a:ln>
        </p:spPr>
        <p:txBody>
          <a:bodyPr/>
          <a:lstStyle/>
          <a:p>
            <a:endParaRPr lang="en-US"/>
          </a:p>
        </p:txBody>
      </p:sp>
      <p:sp>
        <p:nvSpPr>
          <p:cNvPr id="19474" name="Text Box 17"/>
          <p:cNvSpPr txBox="1">
            <a:spLocks noChangeArrowheads="1"/>
          </p:cNvSpPr>
          <p:nvPr/>
        </p:nvSpPr>
        <p:spPr bwMode="auto">
          <a:xfrm>
            <a:off x="5486400" y="6369050"/>
            <a:ext cx="1484313" cy="336550"/>
          </a:xfrm>
          <a:prstGeom prst="rect">
            <a:avLst/>
          </a:prstGeom>
          <a:solidFill>
            <a:srgbClr val="3366FF"/>
          </a:solidFill>
          <a:ln w="9525">
            <a:noFill/>
            <a:miter lim="800000"/>
            <a:headEnd/>
            <a:tailEnd/>
          </a:ln>
        </p:spPr>
        <p:txBody>
          <a:bodyPr>
            <a:spAutoFit/>
          </a:bodyPr>
          <a:lstStyle/>
          <a:p>
            <a:r>
              <a:rPr lang="en-US">
                <a:solidFill>
                  <a:srgbClr val="EFFFFB"/>
                </a:solidFill>
              </a:rPr>
              <a:t>Spiral  pg 136</a:t>
            </a:r>
          </a:p>
        </p:txBody>
      </p:sp>
      <p:sp>
        <p:nvSpPr>
          <p:cNvPr id="19475" name="Text Box 18"/>
          <p:cNvSpPr txBox="1">
            <a:spLocks noChangeArrowheads="1"/>
          </p:cNvSpPr>
          <p:nvPr/>
        </p:nvSpPr>
        <p:spPr bwMode="auto">
          <a:xfrm>
            <a:off x="3321050" y="2971800"/>
            <a:ext cx="1936750" cy="3270250"/>
          </a:xfrm>
          <a:prstGeom prst="rect">
            <a:avLst/>
          </a:prstGeom>
          <a:noFill/>
          <a:ln w="9525">
            <a:noFill/>
            <a:miter lim="800000"/>
            <a:headEnd/>
            <a:tailEnd/>
          </a:ln>
        </p:spPr>
        <p:txBody>
          <a:bodyPr wrap="none">
            <a:spAutoFit/>
          </a:bodyPr>
          <a:lstStyle/>
          <a:p>
            <a:r>
              <a:rPr lang="en-US">
                <a:solidFill>
                  <a:srgbClr val="3366FF"/>
                </a:solidFill>
              </a:rPr>
              <a:t>       Lead</a:t>
            </a:r>
          </a:p>
          <a:p>
            <a:r>
              <a:rPr lang="en-US">
                <a:solidFill>
                  <a:srgbClr val="009900"/>
                </a:solidFill>
              </a:rPr>
              <a:t> Topic Sentence</a:t>
            </a:r>
          </a:p>
          <a:p>
            <a:r>
              <a:rPr lang="en-US">
                <a:solidFill>
                  <a:srgbClr val="009900"/>
                </a:solidFill>
              </a:rPr>
              <a:t>Thesis Statement</a:t>
            </a:r>
          </a:p>
          <a:p>
            <a:endParaRPr lang="en-US"/>
          </a:p>
          <a:p>
            <a:endParaRPr lang="en-US"/>
          </a:p>
          <a:p>
            <a:r>
              <a:rPr lang="en-US"/>
              <a:t> Key/Star Ideas</a:t>
            </a:r>
          </a:p>
          <a:p>
            <a:r>
              <a:rPr lang="en-US"/>
              <a:t>   Transitions</a:t>
            </a:r>
          </a:p>
          <a:p>
            <a:r>
              <a:rPr lang="en-US">
                <a:solidFill>
                  <a:srgbClr val="FF0000"/>
                </a:solidFill>
              </a:rPr>
              <a:t>  Elaborations</a:t>
            </a:r>
          </a:p>
          <a:p>
            <a:endParaRPr lang="en-US"/>
          </a:p>
          <a:p>
            <a:endParaRPr lang="en-US"/>
          </a:p>
          <a:p>
            <a:r>
              <a:rPr lang="en-US">
                <a:solidFill>
                  <a:srgbClr val="009900"/>
                </a:solidFill>
              </a:rPr>
              <a:t>      Restatement</a:t>
            </a:r>
          </a:p>
          <a:p>
            <a:r>
              <a:rPr lang="en-US">
                <a:solidFill>
                  <a:srgbClr val="009900"/>
                </a:solidFill>
              </a:rPr>
              <a:t>    Summarization</a:t>
            </a:r>
          </a:p>
          <a:p>
            <a:r>
              <a:rPr lang="en-US">
                <a:solidFill>
                  <a:srgbClr val="009900"/>
                </a:solidFill>
              </a:rPr>
              <a:t>Encourage/Challenge</a:t>
            </a:r>
          </a:p>
        </p:txBody>
      </p:sp>
      <p:sp>
        <p:nvSpPr>
          <p:cNvPr id="19476" name="Text Box 19"/>
          <p:cNvSpPr txBox="1">
            <a:spLocks noChangeArrowheads="1"/>
          </p:cNvSpPr>
          <p:nvPr/>
        </p:nvSpPr>
        <p:spPr bwMode="auto">
          <a:xfrm>
            <a:off x="7096125" y="3048000"/>
            <a:ext cx="2124075" cy="3025775"/>
          </a:xfrm>
          <a:prstGeom prst="rect">
            <a:avLst/>
          </a:prstGeom>
          <a:noFill/>
          <a:ln w="9525">
            <a:noFill/>
            <a:miter lim="800000"/>
            <a:headEnd/>
            <a:tailEnd/>
          </a:ln>
        </p:spPr>
        <p:txBody>
          <a:bodyPr wrap="none">
            <a:spAutoFit/>
          </a:bodyPr>
          <a:lstStyle/>
          <a:p>
            <a:r>
              <a:rPr lang="en-US">
                <a:solidFill>
                  <a:srgbClr val="CC0099"/>
                </a:solidFill>
              </a:rPr>
              <a:t>             Setting</a:t>
            </a:r>
          </a:p>
          <a:p>
            <a:r>
              <a:rPr lang="en-US">
                <a:solidFill>
                  <a:srgbClr val="CC0099"/>
                </a:solidFill>
              </a:rPr>
              <a:t>Character Development</a:t>
            </a:r>
          </a:p>
          <a:p>
            <a:endParaRPr lang="en-US">
              <a:solidFill>
                <a:srgbClr val="CC0099"/>
              </a:solidFill>
            </a:endParaRPr>
          </a:p>
          <a:p>
            <a:r>
              <a:rPr lang="en-US">
                <a:solidFill>
                  <a:srgbClr val="CC0099"/>
                </a:solidFill>
              </a:rPr>
              <a:t>       </a:t>
            </a:r>
          </a:p>
          <a:p>
            <a:r>
              <a:rPr lang="en-US">
                <a:solidFill>
                  <a:srgbClr val="CC0099"/>
                </a:solidFill>
              </a:rPr>
              <a:t>                 Plot</a:t>
            </a:r>
          </a:p>
          <a:p>
            <a:r>
              <a:rPr lang="en-US">
                <a:solidFill>
                  <a:srgbClr val="CC0099"/>
                </a:solidFill>
              </a:rPr>
              <a:t>               Events</a:t>
            </a:r>
          </a:p>
          <a:p>
            <a:r>
              <a:rPr lang="en-US">
                <a:solidFill>
                  <a:srgbClr val="CC0099"/>
                </a:solidFill>
              </a:rPr>
              <a:t>             Conflict</a:t>
            </a:r>
          </a:p>
          <a:p>
            <a:r>
              <a:rPr lang="en-US">
                <a:solidFill>
                  <a:srgbClr val="CC0099"/>
                </a:solidFill>
              </a:rPr>
              <a:t>              Problem</a:t>
            </a:r>
          </a:p>
          <a:p>
            <a:r>
              <a:rPr lang="en-US">
                <a:solidFill>
                  <a:srgbClr val="CC0099"/>
                </a:solidFill>
              </a:rPr>
              <a:t>               Climax</a:t>
            </a:r>
          </a:p>
          <a:p>
            <a:endParaRPr lang="en-US">
              <a:solidFill>
                <a:srgbClr val="CC0099"/>
              </a:solidFill>
            </a:endParaRPr>
          </a:p>
          <a:p>
            <a:endParaRPr lang="en-US">
              <a:solidFill>
                <a:srgbClr val="CC0099"/>
              </a:solidFill>
            </a:endParaRPr>
          </a:p>
          <a:p>
            <a:r>
              <a:rPr lang="en-US">
                <a:solidFill>
                  <a:srgbClr val="CC0099"/>
                </a:solidFill>
              </a:rPr>
              <a:t>              Solution</a:t>
            </a:r>
          </a:p>
        </p:txBody>
      </p:sp>
      <p:sp>
        <p:nvSpPr>
          <p:cNvPr id="19477" name="Text Box 20"/>
          <p:cNvSpPr txBox="1">
            <a:spLocks noChangeArrowheads="1"/>
          </p:cNvSpPr>
          <p:nvPr/>
        </p:nvSpPr>
        <p:spPr bwMode="auto">
          <a:xfrm>
            <a:off x="1828800" y="6369050"/>
            <a:ext cx="1371600" cy="336550"/>
          </a:xfrm>
          <a:prstGeom prst="rect">
            <a:avLst/>
          </a:prstGeom>
          <a:solidFill>
            <a:srgbClr val="009900"/>
          </a:solidFill>
          <a:ln w="9525">
            <a:noFill/>
            <a:miter lim="800000"/>
            <a:headEnd/>
            <a:tailEnd/>
          </a:ln>
        </p:spPr>
        <p:txBody>
          <a:bodyPr>
            <a:spAutoFit/>
          </a:bodyPr>
          <a:lstStyle/>
          <a:p>
            <a:pPr>
              <a:spcBef>
                <a:spcPct val="50000"/>
              </a:spcBef>
            </a:pPr>
            <a:r>
              <a:rPr lang="en-US">
                <a:solidFill>
                  <a:srgbClr val="FFFFFF"/>
                </a:solidFill>
              </a:rPr>
              <a:t>Spiral  pg 299</a:t>
            </a:r>
          </a:p>
        </p:txBody>
      </p:sp>
      <p:sp>
        <p:nvSpPr>
          <p:cNvPr id="19478" name="Text Box 21"/>
          <p:cNvSpPr txBox="1">
            <a:spLocks noChangeArrowheads="1"/>
          </p:cNvSpPr>
          <p:nvPr/>
        </p:nvSpPr>
        <p:spPr bwMode="auto">
          <a:xfrm rot="10800000" flipV="1">
            <a:off x="3581400" y="6369050"/>
            <a:ext cx="1524000" cy="336550"/>
          </a:xfrm>
          <a:prstGeom prst="rect">
            <a:avLst/>
          </a:prstGeom>
          <a:solidFill>
            <a:srgbClr val="FF0000"/>
          </a:solidFill>
          <a:ln w="9525">
            <a:noFill/>
            <a:miter lim="800000"/>
            <a:headEnd/>
            <a:tailEnd/>
          </a:ln>
        </p:spPr>
        <p:txBody>
          <a:bodyPr>
            <a:spAutoFit/>
          </a:bodyPr>
          <a:lstStyle/>
          <a:p>
            <a:pPr>
              <a:spcBef>
                <a:spcPct val="50000"/>
              </a:spcBef>
            </a:pPr>
            <a:r>
              <a:rPr lang="en-US">
                <a:solidFill>
                  <a:srgbClr val="FFFFFF"/>
                </a:solidFill>
              </a:rPr>
              <a:t>Spiral  pg 293</a:t>
            </a:r>
          </a:p>
        </p:txBody>
      </p:sp>
      <p:sp>
        <p:nvSpPr>
          <p:cNvPr id="23" name="Oval 22"/>
          <p:cNvSpPr/>
          <p:nvPr/>
        </p:nvSpPr>
        <p:spPr>
          <a:xfrm>
            <a:off x="762000" y="2895600"/>
            <a:ext cx="2819400" cy="609600"/>
          </a:xfrm>
          <a:prstGeom prst="ellipse">
            <a:avLst/>
          </a:prstGeom>
          <a:solidFill>
            <a:schemeClr val="bg1">
              <a:lumMod val="20000"/>
              <a:lumOff val="80000"/>
              <a:alpha val="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4" name="Oval 23"/>
          <p:cNvSpPr/>
          <p:nvPr/>
        </p:nvSpPr>
        <p:spPr>
          <a:xfrm>
            <a:off x="762000" y="5410200"/>
            <a:ext cx="2819400" cy="609600"/>
          </a:xfrm>
          <a:prstGeom prst="ellipse">
            <a:avLst/>
          </a:prstGeom>
          <a:solidFill>
            <a:schemeClr val="bg1">
              <a:lumMod val="20000"/>
              <a:lumOff val="80000"/>
              <a:alpha val="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5" name="Oval 24"/>
          <p:cNvSpPr/>
          <p:nvPr/>
        </p:nvSpPr>
        <p:spPr>
          <a:xfrm>
            <a:off x="5029200" y="2819400"/>
            <a:ext cx="2819400" cy="3276600"/>
          </a:xfrm>
          <a:prstGeom prst="ellipse">
            <a:avLst/>
          </a:prstGeom>
          <a:solidFill>
            <a:schemeClr val="bg1">
              <a:lumMod val="20000"/>
              <a:lumOff val="80000"/>
              <a:alpha val="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017862"/>
                                        </p:tgtEl>
                                        <p:attrNameLst>
                                          <p:attrName>style.visibility</p:attrName>
                                        </p:attrNameLst>
                                      </p:cBhvr>
                                      <p:to>
                                        <p:strVal val="visible"/>
                                      </p:to>
                                    </p:set>
                                    <p:animEffect transition="in" filter="dissolve">
                                      <p:cBhvr>
                                        <p:cTn id="7" dur="500"/>
                                        <p:tgtEl>
                                          <p:spTgt spid="101786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017865"/>
                                        </p:tgtEl>
                                        <p:attrNameLst>
                                          <p:attrName>style.visibility</p:attrName>
                                        </p:attrNameLst>
                                      </p:cBhvr>
                                      <p:to>
                                        <p:strVal val="visible"/>
                                      </p:to>
                                    </p:set>
                                    <p:animEffect transition="in" filter="dissolve">
                                      <p:cBhvr>
                                        <p:cTn id="10" dur="500"/>
                                        <p:tgtEl>
                                          <p:spTgt spid="1017865"/>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017863"/>
                                        </p:tgtEl>
                                        <p:attrNameLst>
                                          <p:attrName>style.visibility</p:attrName>
                                        </p:attrNameLst>
                                      </p:cBhvr>
                                      <p:to>
                                        <p:strVal val="visible"/>
                                      </p:to>
                                    </p:set>
                                    <p:animEffect transition="in" filter="dissolve">
                                      <p:cBhvr>
                                        <p:cTn id="13" dur="500"/>
                                        <p:tgtEl>
                                          <p:spTgt spid="1017863"/>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017866"/>
                                        </p:tgtEl>
                                        <p:attrNameLst>
                                          <p:attrName>style.visibility</p:attrName>
                                        </p:attrNameLst>
                                      </p:cBhvr>
                                      <p:to>
                                        <p:strVal val="visible"/>
                                      </p:to>
                                    </p:set>
                                    <p:animEffect transition="in" filter="dissolve">
                                      <p:cBhvr>
                                        <p:cTn id="16" dur="500"/>
                                        <p:tgtEl>
                                          <p:spTgt spid="1017866"/>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017864"/>
                                        </p:tgtEl>
                                        <p:attrNameLst>
                                          <p:attrName>style.visibility</p:attrName>
                                        </p:attrNameLst>
                                      </p:cBhvr>
                                      <p:to>
                                        <p:strVal val="visible"/>
                                      </p:to>
                                    </p:set>
                                    <p:animEffect transition="in" filter="dissolve">
                                      <p:cBhvr>
                                        <p:cTn id="19" dur="500"/>
                                        <p:tgtEl>
                                          <p:spTgt spid="1017864"/>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017859"/>
                                        </p:tgtEl>
                                        <p:attrNameLst>
                                          <p:attrName>style.visibility</p:attrName>
                                        </p:attrNameLst>
                                      </p:cBhvr>
                                      <p:to>
                                        <p:strVal val="visible"/>
                                      </p:to>
                                    </p:set>
                                    <p:animEffect transition="in" filter="dissolve">
                                      <p:cBhvr>
                                        <p:cTn id="22" dur="500"/>
                                        <p:tgtEl>
                                          <p:spTgt spid="1017859"/>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1017860"/>
                                        </p:tgtEl>
                                        <p:attrNameLst>
                                          <p:attrName>style.visibility</p:attrName>
                                        </p:attrNameLst>
                                      </p:cBhvr>
                                      <p:to>
                                        <p:strVal val="visible"/>
                                      </p:to>
                                    </p:set>
                                    <p:animEffect transition="in" filter="dissolve">
                                      <p:cBhvr>
                                        <p:cTn id="25" dur="500"/>
                                        <p:tgtEl>
                                          <p:spTgt spid="1017860"/>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1017861"/>
                                        </p:tgtEl>
                                        <p:attrNameLst>
                                          <p:attrName>style.visibility</p:attrName>
                                        </p:attrNameLst>
                                      </p:cBhvr>
                                      <p:to>
                                        <p:strVal val="visible"/>
                                      </p:to>
                                    </p:set>
                                    <p:animEffect transition="in" filter="dissolve">
                                      <p:cBhvr>
                                        <p:cTn id="28" dur="500"/>
                                        <p:tgtEl>
                                          <p:spTgt spid="1017861"/>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1017871"/>
                                        </p:tgtEl>
                                        <p:attrNameLst>
                                          <p:attrName>style.visibility</p:attrName>
                                        </p:attrNameLst>
                                      </p:cBhvr>
                                      <p:to>
                                        <p:strVal val="visible"/>
                                      </p:to>
                                    </p:set>
                                    <p:animEffect transition="in" filter="dissolve">
                                      <p:cBhvr>
                                        <p:cTn id="31" dur="500"/>
                                        <p:tgtEl>
                                          <p:spTgt spid="1017871"/>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017872"/>
                                        </p:tgtEl>
                                        <p:attrNameLst>
                                          <p:attrName>style.visibility</p:attrName>
                                        </p:attrNameLst>
                                      </p:cBhvr>
                                      <p:to>
                                        <p:strVal val="visible"/>
                                      </p:to>
                                    </p:set>
                                    <p:animEffect transition="in" filter="dissolve">
                                      <p:cBhvr>
                                        <p:cTn id="34" dur="500"/>
                                        <p:tgtEl>
                                          <p:spTgt spid="1017872"/>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500" fill="hold"/>
                                        <p:tgtEl>
                                          <p:spTgt spid="23"/>
                                        </p:tgtEl>
                                        <p:attrNameLst>
                                          <p:attrName>ppt_x</p:attrName>
                                        </p:attrNameLst>
                                      </p:cBhvr>
                                      <p:tavLst>
                                        <p:tav tm="0">
                                          <p:val>
                                            <p:strVal val="#ppt_x"/>
                                          </p:val>
                                        </p:tav>
                                        <p:tav tm="100000">
                                          <p:val>
                                            <p:strVal val="#ppt_x"/>
                                          </p:val>
                                        </p:tav>
                                      </p:tavLst>
                                    </p:anim>
                                    <p:anim calcmode="lin" valueType="num">
                                      <p:cBhvr additive="base">
                                        <p:cTn id="4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25"/>
                                        </p:tgtEl>
                                        <p:attrNameLst>
                                          <p:attrName>style.visibility</p:attrName>
                                        </p:attrNameLst>
                                      </p:cBhvr>
                                      <p:to>
                                        <p:strVal val="visible"/>
                                      </p:to>
                                    </p:set>
                                    <p:anim calcmode="lin" valueType="num">
                                      <p:cBhvr additive="base">
                                        <p:cTn id="45" dur="500" fill="hold"/>
                                        <p:tgtEl>
                                          <p:spTgt spid="25"/>
                                        </p:tgtEl>
                                        <p:attrNameLst>
                                          <p:attrName>ppt_x</p:attrName>
                                        </p:attrNameLst>
                                      </p:cBhvr>
                                      <p:tavLst>
                                        <p:tav tm="0">
                                          <p:val>
                                            <p:strVal val="#ppt_x"/>
                                          </p:val>
                                        </p:tav>
                                        <p:tav tm="100000">
                                          <p:val>
                                            <p:strVal val="#ppt_x"/>
                                          </p:val>
                                        </p:tav>
                                      </p:tavLst>
                                    </p:anim>
                                    <p:anim calcmode="lin" valueType="num">
                                      <p:cBhvr additive="base">
                                        <p:cTn id="4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500" fill="hold"/>
                                        <p:tgtEl>
                                          <p:spTgt spid="24"/>
                                        </p:tgtEl>
                                        <p:attrNameLst>
                                          <p:attrName>ppt_x</p:attrName>
                                        </p:attrNameLst>
                                      </p:cBhvr>
                                      <p:tavLst>
                                        <p:tav tm="0">
                                          <p:val>
                                            <p:strVal val="#ppt_x"/>
                                          </p:val>
                                        </p:tav>
                                        <p:tav tm="100000">
                                          <p:val>
                                            <p:strVal val="#ppt_x"/>
                                          </p:val>
                                        </p:tav>
                                      </p:tavLst>
                                    </p:anim>
                                    <p:anim calcmode="lin" valueType="num">
                                      <p:cBhvr additive="base">
                                        <p:cTn id="5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7859" grpId="0"/>
      <p:bldP spid="1017860" grpId="0"/>
      <p:bldP spid="1017861" grpId="0"/>
      <p:bldP spid="1017862" grpId="0"/>
      <p:bldP spid="1017863" grpId="0"/>
      <p:bldP spid="1017864" grpId="0"/>
      <p:bldP spid="1017865" grpId="0" animBg="1"/>
      <p:bldP spid="1017866" grpId="0" animBg="1"/>
      <p:bldP spid="1017871" grpId="0" animBg="1"/>
      <p:bldP spid="1017872" grpId="0" animBg="1"/>
      <p:bldP spid="23" grpId="0" animBg="1"/>
      <p:bldP spid="24" grpId="0" animBg="1"/>
      <p:bldP spid="2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smtClean="0"/>
              <a:t>Personal Narrative Structure </a:t>
            </a:r>
          </a:p>
        </p:txBody>
      </p:sp>
      <p:sp>
        <p:nvSpPr>
          <p:cNvPr id="20483" name="Rectangle 5"/>
          <p:cNvSpPr>
            <a:spLocks noChangeArrowheads="1"/>
          </p:cNvSpPr>
          <p:nvPr/>
        </p:nvSpPr>
        <p:spPr bwMode="auto">
          <a:xfrm>
            <a:off x="2286000" y="2767013"/>
            <a:ext cx="4572000" cy="3540125"/>
          </a:xfrm>
          <a:prstGeom prst="rect">
            <a:avLst/>
          </a:prstGeom>
          <a:noFill/>
          <a:ln w="9525">
            <a:noFill/>
            <a:miter lim="800000"/>
            <a:headEnd/>
            <a:tailEnd/>
          </a:ln>
        </p:spPr>
        <p:txBody>
          <a:bodyPr>
            <a:spAutoFit/>
          </a:bodyPr>
          <a:lstStyle/>
          <a:p>
            <a:pPr algn="ctr"/>
            <a:r>
              <a:rPr lang="en-US" sz="3200">
                <a:solidFill>
                  <a:srgbClr val="33CC33"/>
                </a:solidFill>
              </a:rPr>
              <a:t>Introduction</a:t>
            </a:r>
          </a:p>
          <a:p>
            <a:pPr algn="ctr"/>
            <a:endParaRPr lang="en-US" sz="3200"/>
          </a:p>
          <a:p>
            <a:pPr algn="ctr"/>
            <a:r>
              <a:rPr lang="en-US" sz="3200">
                <a:solidFill>
                  <a:srgbClr val="CC66FF"/>
                </a:solidFill>
              </a:rPr>
              <a:t>Beginning</a:t>
            </a:r>
          </a:p>
          <a:p>
            <a:pPr algn="ctr"/>
            <a:r>
              <a:rPr lang="en-US" sz="3200">
                <a:solidFill>
                  <a:srgbClr val="CC66FF"/>
                </a:solidFill>
              </a:rPr>
              <a:t>Middle</a:t>
            </a:r>
          </a:p>
          <a:p>
            <a:pPr algn="ctr"/>
            <a:r>
              <a:rPr lang="en-US" sz="3200">
                <a:solidFill>
                  <a:srgbClr val="CC66FF"/>
                </a:solidFill>
              </a:rPr>
              <a:t>End</a:t>
            </a:r>
          </a:p>
          <a:p>
            <a:pPr algn="ctr"/>
            <a:endParaRPr lang="en-US" sz="3200"/>
          </a:p>
          <a:p>
            <a:pPr algn="ctr"/>
            <a:r>
              <a:rPr lang="en-US" sz="3200">
                <a:solidFill>
                  <a:srgbClr val="33CC33"/>
                </a:solidFill>
              </a:rPr>
              <a:t>Conclusion</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Edit and Revision </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load.wikimedia.org/wikipedia/commons/thumb/c/c1/FlowerHayesModel.png/600px-FlowerHayesModel.png"/>
          <p:cNvPicPr>
            <a:picLocks noChangeAspect="1" noChangeArrowheads="1"/>
          </p:cNvPicPr>
          <p:nvPr/>
        </p:nvPicPr>
        <p:blipFill>
          <a:blip r:embed="rId2" cstate="print"/>
          <a:srcRect/>
          <a:stretch>
            <a:fillRect/>
          </a:stretch>
        </p:blipFill>
        <p:spPr bwMode="auto">
          <a:xfrm>
            <a:off x="304800" y="228600"/>
            <a:ext cx="8458200" cy="6343650"/>
          </a:xfrm>
          <a:prstGeom prst="rect">
            <a:avLst/>
          </a:prstGeom>
          <a:noFill/>
        </p:spPr>
      </p:pic>
      <p:sp>
        <p:nvSpPr>
          <p:cNvPr id="6" name="Oval 5"/>
          <p:cNvSpPr/>
          <p:nvPr/>
        </p:nvSpPr>
        <p:spPr>
          <a:xfrm>
            <a:off x="6553200" y="3048000"/>
            <a:ext cx="2362200" cy="2209800"/>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a:t>
            </a:r>
            <a:endParaRPr lang="en-US" dirty="0"/>
          </a:p>
        </p:txBody>
      </p:sp>
      <p:pic>
        <p:nvPicPr>
          <p:cNvPr id="1026" name="Picture 2" descr="C:\Users\rfrantu.DPSUSER\AppData\Local\Microsoft\Windows\Temporary Internet Files\Content.IE5\WJIO16J0\MC900390846[1].wmf"/>
          <p:cNvPicPr>
            <a:picLocks noChangeAspect="1" noChangeArrowheads="1"/>
          </p:cNvPicPr>
          <p:nvPr/>
        </p:nvPicPr>
        <p:blipFill>
          <a:blip r:embed="rId2" cstate="print"/>
          <a:srcRect/>
          <a:stretch>
            <a:fillRect/>
          </a:stretch>
        </p:blipFill>
        <p:spPr bwMode="auto">
          <a:xfrm>
            <a:off x="685800" y="1828800"/>
            <a:ext cx="2971800" cy="3498001"/>
          </a:xfrm>
          <a:prstGeom prst="rect">
            <a:avLst/>
          </a:prstGeom>
          <a:noFill/>
        </p:spPr>
      </p:pic>
      <p:sp>
        <p:nvSpPr>
          <p:cNvPr id="4" name="TextBox 3"/>
          <p:cNvSpPr txBox="1"/>
          <p:nvPr/>
        </p:nvSpPr>
        <p:spPr>
          <a:xfrm>
            <a:off x="4800600" y="2133600"/>
            <a:ext cx="3352800" cy="3046988"/>
          </a:xfrm>
          <a:prstGeom prst="rect">
            <a:avLst/>
          </a:prstGeom>
          <a:noFill/>
        </p:spPr>
        <p:txBody>
          <a:bodyPr wrap="square" rtlCol="0">
            <a:spAutoFit/>
          </a:bodyPr>
          <a:lstStyle/>
          <a:p>
            <a:r>
              <a:rPr lang="en-US" sz="2400" dirty="0" smtClean="0"/>
              <a:t>How many of you have students who cannot read what they just wrote?</a:t>
            </a:r>
          </a:p>
          <a:p>
            <a:r>
              <a:rPr lang="en-US" sz="2400" dirty="0" smtClean="0"/>
              <a:t>Think about the emergent writers who are tell stories through pictures?</a:t>
            </a:r>
            <a:endParaRPr lang="en-US" sz="2400" dirty="0"/>
          </a:p>
        </p:txBody>
      </p:sp>
      <p:sp>
        <p:nvSpPr>
          <p:cNvPr id="5" name="Rectangle 4"/>
          <p:cNvSpPr/>
          <p:nvPr/>
        </p:nvSpPr>
        <p:spPr>
          <a:xfrm>
            <a:off x="685800" y="5562600"/>
            <a:ext cx="7734810" cy="830997"/>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2400" b="1" cap="none" spc="0" dirty="0" smtClean="0">
                <a:ln/>
                <a:solidFill>
                  <a:schemeClr val="accent3"/>
                </a:solidFill>
                <a:effectLst/>
              </a:rPr>
              <a:t>Revision and Editing: </a:t>
            </a:r>
          </a:p>
          <a:p>
            <a:pPr algn="ctr"/>
            <a:r>
              <a:rPr lang="en-US" sz="2400" b="1" cap="none" spc="0" dirty="0" smtClean="0">
                <a:ln/>
                <a:solidFill>
                  <a:schemeClr val="accent3"/>
                </a:solidFill>
                <a:effectLst/>
              </a:rPr>
              <a:t>The child must be able to read what they just wrote.</a:t>
            </a:r>
            <a:endParaRPr lang="en-US" sz="2400" b="1" cap="none" spc="0" dirty="0">
              <a:ln/>
              <a:solidFill>
                <a:schemeClr val="accent3"/>
              </a:solidFill>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load.wikimedia.org/wikipedia/commons/thumb/c/c1/FlowerHayesModel.png/600px-FlowerHayesModel.png"/>
          <p:cNvPicPr>
            <a:picLocks noChangeAspect="1" noChangeArrowheads="1"/>
          </p:cNvPicPr>
          <p:nvPr/>
        </p:nvPicPr>
        <p:blipFill>
          <a:blip r:embed="rId2" cstate="print"/>
          <a:srcRect/>
          <a:stretch>
            <a:fillRect/>
          </a:stretch>
        </p:blipFill>
        <p:spPr bwMode="auto">
          <a:xfrm>
            <a:off x="304800" y="228600"/>
            <a:ext cx="8458200" cy="6343650"/>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Perspective </a:t>
            </a:r>
            <a:endParaRPr lang="en-US" dirty="0"/>
          </a:p>
        </p:txBody>
      </p:sp>
      <p:sp>
        <p:nvSpPr>
          <p:cNvPr id="4" name="TextBox 3"/>
          <p:cNvSpPr txBox="1"/>
          <p:nvPr/>
        </p:nvSpPr>
        <p:spPr>
          <a:xfrm>
            <a:off x="4800600" y="2133600"/>
            <a:ext cx="3352800" cy="1569660"/>
          </a:xfrm>
          <a:prstGeom prst="rect">
            <a:avLst/>
          </a:prstGeom>
          <a:noFill/>
        </p:spPr>
        <p:txBody>
          <a:bodyPr wrap="square" rtlCol="0">
            <a:spAutoFit/>
          </a:bodyPr>
          <a:lstStyle/>
          <a:p>
            <a:r>
              <a:rPr lang="en-US" sz="2400" dirty="0" smtClean="0"/>
              <a:t>Are your students capable to seeing things from another's perspective?</a:t>
            </a:r>
            <a:endParaRPr lang="en-US" sz="2400" dirty="0"/>
          </a:p>
        </p:txBody>
      </p:sp>
      <p:sp>
        <p:nvSpPr>
          <p:cNvPr id="5" name="Rectangle 4"/>
          <p:cNvSpPr/>
          <p:nvPr/>
        </p:nvSpPr>
        <p:spPr>
          <a:xfrm>
            <a:off x="538426" y="5562600"/>
            <a:ext cx="8029570" cy="1200329"/>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2400" b="1" cap="none" spc="0" dirty="0" smtClean="0">
                <a:ln/>
                <a:solidFill>
                  <a:schemeClr val="accent3"/>
                </a:solidFill>
                <a:effectLst/>
              </a:rPr>
              <a:t>Revision and Editing: </a:t>
            </a:r>
          </a:p>
          <a:p>
            <a:pPr algn="ctr"/>
            <a:r>
              <a:rPr lang="en-US" sz="2400" b="1" cap="none" spc="0" dirty="0" smtClean="0">
                <a:ln/>
                <a:solidFill>
                  <a:schemeClr val="accent3"/>
                </a:solidFill>
                <a:effectLst/>
              </a:rPr>
              <a:t>A child must be able to look at their writings from the </a:t>
            </a:r>
          </a:p>
          <a:p>
            <a:pPr algn="ctr"/>
            <a:r>
              <a:rPr lang="en-US" sz="2400" b="1" dirty="0" smtClean="0">
                <a:ln/>
                <a:solidFill>
                  <a:schemeClr val="accent3"/>
                </a:solidFill>
              </a:rPr>
              <a:t>perspective of the reader</a:t>
            </a:r>
            <a:r>
              <a:rPr lang="en-US" sz="2400" b="1" cap="none" spc="0" dirty="0" smtClean="0">
                <a:ln/>
                <a:solidFill>
                  <a:schemeClr val="accent3"/>
                </a:solidFill>
                <a:effectLst/>
              </a:rPr>
              <a:t>.</a:t>
            </a:r>
            <a:endParaRPr lang="en-US" sz="2400" b="1" cap="none" spc="0" dirty="0">
              <a:ln/>
              <a:solidFill>
                <a:schemeClr val="accent3"/>
              </a:solidFill>
              <a:effectLst/>
            </a:endParaRPr>
          </a:p>
        </p:txBody>
      </p:sp>
      <p:pic>
        <p:nvPicPr>
          <p:cNvPr id="2050" name="Picture 2" descr="http://ts3.mm.bing.net/th?id=H.4646434030355458&amp;pid=1.7"/>
          <p:cNvPicPr>
            <a:picLocks noChangeAspect="1" noChangeArrowheads="1"/>
          </p:cNvPicPr>
          <p:nvPr/>
        </p:nvPicPr>
        <p:blipFill>
          <a:blip r:embed="rId2" cstate="print"/>
          <a:srcRect/>
          <a:stretch>
            <a:fillRect/>
          </a:stretch>
        </p:blipFill>
        <p:spPr bwMode="auto">
          <a:xfrm>
            <a:off x="609600" y="2286000"/>
            <a:ext cx="3886200" cy="2590800"/>
          </a:xfrm>
          <a:prstGeom prst="rect">
            <a:avLst/>
          </a:prstGeom>
          <a:noFill/>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Rules </a:t>
            </a:r>
            <a:endParaRPr lang="en-US" dirty="0"/>
          </a:p>
        </p:txBody>
      </p:sp>
      <p:pic>
        <p:nvPicPr>
          <p:cNvPr id="135170" name="Picture 2" descr="C:\Users\rfrantu.DPSUSER\AppData\Local\Microsoft\Windows\Temporary Internet Files\Content.IE5\3SHZE2XY\MC900434859[1].png"/>
          <p:cNvPicPr>
            <a:picLocks noChangeAspect="1" noChangeArrowheads="1"/>
          </p:cNvPicPr>
          <p:nvPr/>
        </p:nvPicPr>
        <p:blipFill>
          <a:blip r:embed="rId2" cstate="print"/>
          <a:srcRect/>
          <a:stretch>
            <a:fillRect/>
          </a:stretch>
        </p:blipFill>
        <p:spPr bwMode="auto">
          <a:xfrm>
            <a:off x="533400" y="1752600"/>
            <a:ext cx="1714500" cy="1714500"/>
          </a:xfrm>
          <a:prstGeom prst="rect">
            <a:avLst/>
          </a:prstGeom>
          <a:noFill/>
        </p:spPr>
      </p:pic>
      <p:pic>
        <p:nvPicPr>
          <p:cNvPr id="135171" name="Picture 3" descr="C:\Users\rfrantu.DPSUSER\AppData\Local\Microsoft\Windows\Temporary Internet Files\Content.IE5\J1XMBT85\MC900282192[1].wmf"/>
          <p:cNvPicPr>
            <a:picLocks noChangeAspect="1" noChangeArrowheads="1"/>
          </p:cNvPicPr>
          <p:nvPr/>
        </p:nvPicPr>
        <p:blipFill>
          <a:blip r:embed="rId3" cstate="print"/>
          <a:srcRect/>
          <a:stretch>
            <a:fillRect/>
          </a:stretch>
        </p:blipFill>
        <p:spPr bwMode="auto">
          <a:xfrm>
            <a:off x="1752600" y="2743200"/>
            <a:ext cx="1961168" cy="993343"/>
          </a:xfrm>
          <a:prstGeom prst="rect">
            <a:avLst/>
          </a:prstGeom>
          <a:noFill/>
        </p:spPr>
      </p:pic>
      <p:pic>
        <p:nvPicPr>
          <p:cNvPr id="135172" name="Picture 4" descr="C:\Users\rfrantu.DPSUSER\AppData\Local\Microsoft\Windows\Temporary Internet Files\Content.IE5\1SD72RZ4\MC900014151[1].wmf"/>
          <p:cNvPicPr>
            <a:picLocks noChangeAspect="1" noChangeArrowheads="1"/>
          </p:cNvPicPr>
          <p:nvPr/>
        </p:nvPicPr>
        <p:blipFill>
          <a:blip r:embed="rId4" cstate="print"/>
          <a:srcRect/>
          <a:stretch>
            <a:fillRect/>
          </a:stretch>
        </p:blipFill>
        <p:spPr bwMode="auto">
          <a:xfrm>
            <a:off x="1371600" y="3810000"/>
            <a:ext cx="1143000" cy="1352688"/>
          </a:xfrm>
          <a:prstGeom prst="rect">
            <a:avLst/>
          </a:prstGeom>
          <a:noFill/>
        </p:spPr>
      </p:pic>
      <p:sp>
        <p:nvSpPr>
          <p:cNvPr id="6" name="TextBox 5"/>
          <p:cNvSpPr txBox="1"/>
          <p:nvPr/>
        </p:nvSpPr>
        <p:spPr>
          <a:xfrm>
            <a:off x="4800600" y="2133600"/>
            <a:ext cx="3352800" cy="1200329"/>
          </a:xfrm>
          <a:prstGeom prst="rect">
            <a:avLst/>
          </a:prstGeom>
          <a:noFill/>
        </p:spPr>
        <p:txBody>
          <a:bodyPr wrap="square" rtlCol="0">
            <a:spAutoFit/>
          </a:bodyPr>
          <a:lstStyle/>
          <a:p>
            <a:r>
              <a:rPr lang="en-US" sz="2400" dirty="0" smtClean="0"/>
              <a:t>Do your students know the rules of written language?</a:t>
            </a:r>
            <a:endParaRPr lang="en-US" sz="2400" dirty="0"/>
          </a:p>
        </p:txBody>
      </p:sp>
      <p:sp>
        <p:nvSpPr>
          <p:cNvPr id="7" name="Rectangle 6"/>
          <p:cNvSpPr/>
          <p:nvPr/>
        </p:nvSpPr>
        <p:spPr>
          <a:xfrm>
            <a:off x="1576664" y="5562600"/>
            <a:ext cx="5953104" cy="830997"/>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2400" b="1" cap="none" spc="0" dirty="0" smtClean="0">
                <a:ln/>
                <a:solidFill>
                  <a:schemeClr val="accent3"/>
                </a:solidFill>
                <a:effectLst/>
              </a:rPr>
              <a:t>Revision and Editing: </a:t>
            </a:r>
          </a:p>
          <a:p>
            <a:pPr algn="ctr"/>
            <a:r>
              <a:rPr lang="en-US" sz="2400" b="1" cap="none" spc="0" dirty="0" smtClean="0">
                <a:ln/>
                <a:solidFill>
                  <a:schemeClr val="accent3"/>
                </a:solidFill>
                <a:effectLst/>
              </a:rPr>
              <a:t>Writers must know the rules of writing.</a:t>
            </a:r>
            <a:endParaRPr lang="en-US" sz="2400" b="1" cap="none" spc="0" dirty="0">
              <a:ln/>
              <a:solidFill>
                <a:schemeClr val="accent3"/>
              </a:solidFill>
              <a:effectLst/>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the Writing Conference</a:t>
            </a:r>
            <a:endParaRPr lang="en-US" dirty="0"/>
          </a:p>
        </p:txBody>
      </p:sp>
      <p:sp>
        <p:nvSpPr>
          <p:cNvPr id="3" name="Content Placeholder 2"/>
          <p:cNvSpPr>
            <a:spLocks noGrp="1"/>
          </p:cNvSpPr>
          <p:nvPr>
            <p:ph sz="quarter" idx="1"/>
          </p:nvPr>
        </p:nvSpPr>
        <p:spPr/>
        <p:txBody>
          <a:bodyPr/>
          <a:lstStyle/>
          <a:p>
            <a:r>
              <a:rPr lang="en-US" dirty="0" smtClean="0"/>
              <a:t>Research- Ask questions, Confirm, Tell them what they have done so far </a:t>
            </a:r>
          </a:p>
          <a:p>
            <a:r>
              <a:rPr lang="en-US" dirty="0" smtClean="0"/>
              <a:t>Decide- Think to yourself; Decide how to teach the concept</a:t>
            </a:r>
          </a:p>
          <a:p>
            <a:r>
              <a:rPr lang="en-US" dirty="0" smtClean="0"/>
              <a:t>Teach </a:t>
            </a:r>
          </a:p>
          <a:p>
            <a:r>
              <a:rPr lang="en-US" dirty="0" smtClean="0"/>
              <a:t>Link- Link to what a writer does </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endParaRPr lang="en-US"/>
          </a:p>
        </p:txBody>
      </p:sp>
      <p:sp>
        <p:nvSpPr>
          <p:cNvPr id="4" name="Title 3"/>
          <p:cNvSpPr>
            <a:spLocks noGrp="1"/>
          </p:cNvSpPr>
          <p:nvPr>
            <p:ph type="title"/>
          </p:nvPr>
        </p:nvSpPr>
        <p:spPr/>
        <p:txBody>
          <a:bodyPr/>
          <a:lstStyle/>
          <a:p>
            <a:r>
              <a:rPr lang="en-US" dirty="0" smtClean="0"/>
              <a:t>Bring it all together </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304800" y="228600"/>
            <a:ext cx="8153400" cy="990600"/>
          </a:xfrm>
        </p:spPr>
        <p:txBody>
          <a:bodyPr/>
          <a:lstStyle/>
          <a:p>
            <a:pPr eaLnBrk="1" hangingPunct="1"/>
            <a:r>
              <a:rPr lang="en-US" smtClean="0"/>
              <a:t>Why Writing is so difficult!</a:t>
            </a:r>
          </a:p>
        </p:txBody>
      </p:sp>
      <p:grpSp>
        <p:nvGrpSpPr>
          <p:cNvPr id="2" name="Group 26"/>
          <p:cNvGrpSpPr>
            <a:grpSpLocks/>
          </p:cNvGrpSpPr>
          <p:nvPr/>
        </p:nvGrpSpPr>
        <p:grpSpPr bwMode="auto">
          <a:xfrm>
            <a:off x="533400" y="4114800"/>
            <a:ext cx="1600200" cy="1752600"/>
            <a:chOff x="2667000" y="1828800"/>
            <a:chExt cx="3505200" cy="3124200"/>
          </a:xfrm>
        </p:grpSpPr>
        <p:sp>
          <p:nvSpPr>
            <p:cNvPr id="28" name="Rounded Rectangle 27"/>
            <p:cNvSpPr/>
            <p:nvPr/>
          </p:nvSpPr>
          <p:spPr>
            <a:xfrm>
              <a:off x="2667000" y="1828800"/>
              <a:ext cx="3505200" cy="3124200"/>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945" name="TextBox 28"/>
            <p:cNvSpPr txBox="1">
              <a:spLocks noChangeArrowheads="1"/>
            </p:cNvSpPr>
            <p:nvPr/>
          </p:nvSpPr>
          <p:spPr bwMode="auto">
            <a:xfrm>
              <a:off x="2971800" y="2057400"/>
              <a:ext cx="3124199" cy="436806"/>
            </a:xfrm>
            <a:prstGeom prst="rect">
              <a:avLst/>
            </a:prstGeom>
            <a:noFill/>
            <a:ln w="9525">
              <a:noFill/>
              <a:miter lim="800000"/>
              <a:headEnd/>
              <a:tailEnd/>
            </a:ln>
          </p:spPr>
          <p:txBody>
            <a:bodyPr>
              <a:spAutoFit/>
            </a:bodyPr>
            <a:lstStyle/>
            <a:p>
              <a:pPr algn="ctr"/>
              <a:r>
                <a:rPr lang="en-US" sz="1200">
                  <a:latin typeface="Tw Cen MT" pitchFamily="34" charset="0"/>
                </a:rPr>
                <a:t>Memory Processes </a:t>
              </a:r>
            </a:p>
          </p:txBody>
        </p:sp>
        <p:sp>
          <p:nvSpPr>
            <p:cNvPr id="30" name="Isosceles Triangle 29"/>
            <p:cNvSpPr/>
            <p:nvPr/>
          </p:nvSpPr>
          <p:spPr>
            <a:xfrm rot="10800000">
              <a:off x="3887562" y="2742856"/>
              <a:ext cx="1140581" cy="990462"/>
            </a:xfrm>
            <a:prstGeom prst="triangl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947" name="TextBox 30"/>
            <p:cNvSpPr txBox="1">
              <a:spLocks noChangeArrowheads="1"/>
            </p:cNvSpPr>
            <p:nvPr/>
          </p:nvSpPr>
          <p:spPr bwMode="auto">
            <a:xfrm>
              <a:off x="2819400" y="2743200"/>
              <a:ext cx="1182914" cy="548646"/>
            </a:xfrm>
            <a:prstGeom prst="rect">
              <a:avLst/>
            </a:prstGeom>
            <a:noFill/>
            <a:ln w="9525">
              <a:noFill/>
              <a:miter lim="800000"/>
              <a:headEnd/>
              <a:tailEnd/>
            </a:ln>
          </p:spPr>
          <p:txBody>
            <a:bodyPr>
              <a:spAutoFit/>
            </a:bodyPr>
            <a:lstStyle/>
            <a:p>
              <a:pPr algn="ctr"/>
              <a:r>
                <a:rPr lang="en-US" sz="700">
                  <a:latin typeface="Tw Cen MT" pitchFamily="34" charset="0"/>
                </a:rPr>
                <a:t>short term</a:t>
              </a:r>
            </a:p>
            <a:p>
              <a:pPr algn="ctr"/>
              <a:r>
                <a:rPr lang="en-US" sz="700">
                  <a:latin typeface="Tw Cen MT" pitchFamily="34" charset="0"/>
                </a:rPr>
                <a:t>memory</a:t>
              </a:r>
            </a:p>
          </p:txBody>
        </p:sp>
        <p:sp>
          <p:nvSpPr>
            <p:cNvPr id="37948" name="TextBox 31"/>
            <p:cNvSpPr txBox="1">
              <a:spLocks noChangeArrowheads="1"/>
            </p:cNvSpPr>
            <p:nvPr/>
          </p:nvSpPr>
          <p:spPr bwMode="auto">
            <a:xfrm>
              <a:off x="5003800" y="2743200"/>
              <a:ext cx="1168400" cy="548646"/>
            </a:xfrm>
            <a:prstGeom prst="rect">
              <a:avLst/>
            </a:prstGeom>
            <a:noFill/>
            <a:ln w="9525">
              <a:noFill/>
              <a:miter lim="800000"/>
              <a:headEnd/>
              <a:tailEnd/>
            </a:ln>
          </p:spPr>
          <p:txBody>
            <a:bodyPr>
              <a:spAutoFit/>
            </a:bodyPr>
            <a:lstStyle/>
            <a:p>
              <a:pPr algn="ctr"/>
              <a:r>
                <a:rPr lang="en-US" sz="700">
                  <a:latin typeface="Tw Cen MT" pitchFamily="34" charset="0"/>
                </a:rPr>
                <a:t>long term</a:t>
              </a:r>
            </a:p>
            <a:p>
              <a:pPr algn="ctr"/>
              <a:r>
                <a:rPr lang="en-US" sz="700">
                  <a:latin typeface="Tw Cen MT" pitchFamily="34" charset="0"/>
                </a:rPr>
                <a:t>memory</a:t>
              </a:r>
            </a:p>
          </p:txBody>
        </p:sp>
        <p:sp>
          <p:nvSpPr>
            <p:cNvPr id="37949" name="TextBox 32"/>
            <p:cNvSpPr txBox="1">
              <a:spLocks noChangeArrowheads="1"/>
            </p:cNvSpPr>
            <p:nvPr/>
          </p:nvSpPr>
          <p:spPr bwMode="auto">
            <a:xfrm>
              <a:off x="3962399" y="3962401"/>
              <a:ext cx="1208315" cy="548646"/>
            </a:xfrm>
            <a:prstGeom prst="rect">
              <a:avLst/>
            </a:prstGeom>
            <a:noFill/>
            <a:ln w="9525">
              <a:noFill/>
              <a:miter lim="800000"/>
              <a:headEnd/>
              <a:tailEnd/>
            </a:ln>
          </p:spPr>
          <p:txBody>
            <a:bodyPr>
              <a:spAutoFit/>
            </a:bodyPr>
            <a:lstStyle/>
            <a:p>
              <a:pPr algn="ctr"/>
              <a:r>
                <a:rPr lang="en-US" sz="700">
                  <a:latin typeface="Tw Cen MT" pitchFamily="34" charset="0"/>
                </a:rPr>
                <a:t>working </a:t>
              </a:r>
            </a:p>
            <a:p>
              <a:pPr algn="ctr"/>
              <a:r>
                <a:rPr lang="en-US" sz="700">
                  <a:latin typeface="Tw Cen MT" pitchFamily="34" charset="0"/>
                </a:rPr>
                <a:t>memory </a:t>
              </a:r>
            </a:p>
          </p:txBody>
        </p:sp>
      </p:grpSp>
      <p:sp>
        <p:nvSpPr>
          <p:cNvPr id="37892" name="TextBox 33"/>
          <p:cNvSpPr txBox="1">
            <a:spLocks noChangeArrowheads="1"/>
          </p:cNvSpPr>
          <p:nvPr/>
        </p:nvSpPr>
        <p:spPr bwMode="auto">
          <a:xfrm>
            <a:off x="533400" y="6324600"/>
            <a:ext cx="1143000" cy="261938"/>
          </a:xfrm>
          <a:prstGeom prst="rect">
            <a:avLst/>
          </a:prstGeom>
          <a:solidFill>
            <a:schemeClr val="bg1"/>
          </a:solidFill>
          <a:ln w="9525">
            <a:solidFill>
              <a:srgbClr val="002060"/>
            </a:solidFill>
            <a:miter lim="800000"/>
            <a:headEnd/>
            <a:tailEnd/>
          </a:ln>
        </p:spPr>
        <p:txBody>
          <a:bodyPr>
            <a:spAutoFit/>
          </a:bodyPr>
          <a:lstStyle/>
          <a:p>
            <a:r>
              <a:rPr lang="en-US" sz="1100">
                <a:latin typeface="Tw Cen MT" pitchFamily="34" charset="0"/>
              </a:rPr>
              <a:t>Automatic Pilot </a:t>
            </a:r>
          </a:p>
        </p:txBody>
      </p:sp>
      <p:cxnSp>
        <p:nvCxnSpPr>
          <p:cNvPr id="35" name="Straight Arrow Connector 34"/>
          <p:cNvCxnSpPr/>
          <p:nvPr/>
        </p:nvCxnSpPr>
        <p:spPr>
          <a:xfrm flipV="1">
            <a:off x="1038225" y="5638800"/>
            <a:ext cx="257175" cy="78105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7894" name="TextBox 37"/>
          <p:cNvSpPr txBox="1">
            <a:spLocks noChangeArrowheads="1"/>
          </p:cNvSpPr>
          <p:nvPr/>
        </p:nvSpPr>
        <p:spPr bwMode="auto">
          <a:xfrm>
            <a:off x="2133600" y="5943600"/>
            <a:ext cx="1219200" cy="630238"/>
          </a:xfrm>
          <a:prstGeom prst="rect">
            <a:avLst/>
          </a:prstGeom>
          <a:solidFill>
            <a:schemeClr val="bg1"/>
          </a:solidFill>
          <a:ln w="9525">
            <a:solidFill>
              <a:srgbClr val="002060"/>
            </a:solidFill>
            <a:miter lim="800000"/>
            <a:headEnd/>
            <a:tailEnd/>
          </a:ln>
        </p:spPr>
        <p:txBody>
          <a:bodyPr>
            <a:spAutoFit/>
          </a:bodyPr>
          <a:lstStyle/>
          <a:p>
            <a:r>
              <a:rPr lang="en-US" sz="700">
                <a:latin typeface="Tw Cen MT" pitchFamily="34" charset="0"/>
              </a:rPr>
              <a:t>Self-regulation: revising, employing strategies, setting goals, managing attention, taking perspective of the reader</a:t>
            </a:r>
          </a:p>
        </p:txBody>
      </p:sp>
      <p:sp>
        <p:nvSpPr>
          <p:cNvPr id="37895" name="TextBox 38"/>
          <p:cNvSpPr txBox="1">
            <a:spLocks noChangeArrowheads="1"/>
          </p:cNvSpPr>
          <p:nvPr/>
        </p:nvSpPr>
        <p:spPr bwMode="auto">
          <a:xfrm>
            <a:off x="3581400" y="5638800"/>
            <a:ext cx="1066800" cy="738188"/>
          </a:xfrm>
          <a:prstGeom prst="rect">
            <a:avLst/>
          </a:prstGeom>
          <a:solidFill>
            <a:schemeClr val="bg1"/>
          </a:solidFill>
          <a:ln w="9525">
            <a:solidFill>
              <a:srgbClr val="002060"/>
            </a:solidFill>
            <a:miter lim="800000"/>
            <a:headEnd/>
            <a:tailEnd/>
          </a:ln>
        </p:spPr>
        <p:txBody>
          <a:bodyPr>
            <a:spAutoFit/>
          </a:bodyPr>
          <a:lstStyle/>
          <a:p>
            <a:r>
              <a:rPr lang="en-US" sz="700">
                <a:latin typeface="Tw Cen MT" pitchFamily="34" charset="0"/>
              </a:rPr>
              <a:t>Higher-level reasoning: finding evidence, judging perspective, synthesizing or elaboration, having a new idea</a:t>
            </a:r>
          </a:p>
        </p:txBody>
      </p:sp>
      <p:cxnSp>
        <p:nvCxnSpPr>
          <p:cNvPr id="40" name="Straight Arrow Connector 39"/>
          <p:cNvCxnSpPr/>
          <p:nvPr/>
        </p:nvCxnSpPr>
        <p:spPr>
          <a:xfrm flipH="1" flipV="1">
            <a:off x="1600200" y="5638800"/>
            <a:ext cx="990600" cy="40005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2" name="Straight Arrow Connector 41"/>
          <p:cNvCxnSpPr>
            <a:endCxn id="37949" idx="3"/>
          </p:cNvCxnSpPr>
          <p:nvPr/>
        </p:nvCxnSpPr>
        <p:spPr>
          <a:xfrm flipH="1" flipV="1">
            <a:off x="1676400" y="5465763"/>
            <a:ext cx="2133600" cy="26828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4" name="5-Point Star 43"/>
          <p:cNvSpPr/>
          <p:nvPr/>
        </p:nvSpPr>
        <p:spPr>
          <a:xfrm>
            <a:off x="1219200" y="3886200"/>
            <a:ext cx="304800" cy="3048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899" name="TextBox 45"/>
          <p:cNvSpPr txBox="1">
            <a:spLocks noChangeArrowheads="1"/>
          </p:cNvSpPr>
          <p:nvPr/>
        </p:nvSpPr>
        <p:spPr bwMode="auto">
          <a:xfrm>
            <a:off x="7010400" y="1828800"/>
            <a:ext cx="1981200" cy="2554288"/>
          </a:xfrm>
          <a:prstGeom prst="rect">
            <a:avLst/>
          </a:prstGeom>
          <a:noFill/>
          <a:ln w="9525">
            <a:noFill/>
            <a:miter lim="800000"/>
            <a:headEnd/>
            <a:tailEnd/>
          </a:ln>
        </p:spPr>
        <p:txBody>
          <a:bodyPr>
            <a:spAutoFit/>
          </a:bodyPr>
          <a:lstStyle/>
          <a:p>
            <a:r>
              <a:rPr lang="en-US" sz="3200">
                <a:latin typeface="Tw Cen MT" pitchFamily="34" charset="0"/>
              </a:rPr>
              <a:t>Writing  Processing Model Part 3 (final) </a:t>
            </a:r>
          </a:p>
        </p:txBody>
      </p:sp>
      <p:pic>
        <p:nvPicPr>
          <p:cNvPr id="37900" name="Picture 46" descr="C:\Users\rfrantu.DPSUSER\AppData\Local\Microsoft\Windows\Temporary Internet Files\Content.IE5\51MDEWEC\MM900323756[1].gif"/>
          <p:cNvPicPr>
            <a:picLocks noChangeAspect="1" noChangeArrowheads="1" noCrop="1"/>
          </p:cNvPicPr>
          <p:nvPr/>
        </p:nvPicPr>
        <p:blipFill>
          <a:blip r:embed="rId2" cstate="print"/>
          <a:srcRect/>
          <a:stretch>
            <a:fillRect/>
          </a:stretch>
        </p:blipFill>
        <p:spPr bwMode="auto">
          <a:xfrm>
            <a:off x="7391400" y="0"/>
            <a:ext cx="1482725" cy="1609725"/>
          </a:xfrm>
          <a:prstGeom prst="rect">
            <a:avLst/>
          </a:prstGeom>
          <a:noFill/>
          <a:ln w="9525">
            <a:noFill/>
            <a:miter lim="800000"/>
            <a:headEnd/>
            <a:tailEnd/>
          </a:ln>
        </p:spPr>
      </p:pic>
      <p:sp>
        <p:nvSpPr>
          <p:cNvPr id="43" name="Rounded Rectangle 42"/>
          <p:cNvSpPr/>
          <p:nvPr/>
        </p:nvSpPr>
        <p:spPr>
          <a:xfrm>
            <a:off x="609600" y="1752600"/>
            <a:ext cx="1295400" cy="914400"/>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en-US" sz="1400" dirty="0"/>
              <a:t>Planning </a:t>
            </a:r>
          </a:p>
        </p:txBody>
      </p:sp>
      <p:cxnSp>
        <p:nvCxnSpPr>
          <p:cNvPr id="54" name="Straight Connector 53"/>
          <p:cNvCxnSpPr/>
          <p:nvPr/>
        </p:nvCxnSpPr>
        <p:spPr>
          <a:xfrm>
            <a:off x="3657600" y="1905000"/>
            <a:ext cx="1600200" cy="304800"/>
          </a:xfrm>
          <a:prstGeom prst="line">
            <a:avLst/>
          </a:prstGeom>
        </p:spPr>
        <p:style>
          <a:lnRef idx="2">
            <a:schemeClr val="dk1"/>
          </a:lnRef>
          <a:fillRef idx="0">
            <a:schemeClr val="dk1"/>
          </a:fillRef>
          <a:effectRef idx="1">
            <a:schemeClr val="dk1"/>
          </a:effectRef>
          <a:fontRef idx="minor">
            <a:schemeClr val="tx1"/>
          </a:fontRef>
        </p:style>
      </p:cxnSp>
      <p:cxnSp>
        <p:nvCxnSpPr>
          <p:cNvPr id="55" name="Straight Connector 54"/>
          <p:cNvCxnSpPr/>
          <p:nvPr/>
        </p:nvCxnSpPr>
        <p:spPr>
          <a:xfrm>
            <a:off x="3581400" y="2362200"/>
            <a:ext cx="1752600" cy="381000"/>
          </a:xfrm>
          <a:prstGeom prst="line">
            <a:avLst/>
          </a:prstGeom>
        </p:spPr>
        <p:style>
          <a:lnRef idx="2">
            <a:schemeClr val="dk1"/>
          </a:lnRef>
          <a:fillRef idx="0">
            <a:schemeClr val="dk1"/>
          </a:fillRef>
          <a:effectRef idx="1">
            <a:schemeClr val="dk1"/>
          </a:effectRef>
          <a:fontRef idx="minor">
            <a:schemeClr val="tx1"/>
          </a:fontRef>
        </p:style>
      </p:cxnSp>
      <p:sp>
        <p:nvSpPr>
          <p:cNvPr id="50" name="Rounded Rectangle 49"/>
          <p:cNvSpPr/>
          <p:nvPr/>
        </p:nvSpPr>
        <p:spPr>
          <a:xfrm>
            <a:off x="2362200" y="1752600"/>
            <a:ext cx="1295400" cy="914400"/>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en-US" sz="1400" dirty="0"/>
              <a:t>Translating  </a:t>
            </a:r>
          </a:p>
        </p:txBody>
      </p:sp>
      <p:cxnSp>
        <p:nvCxnSpPr>
          <p:cNvPr id="59" name="Straight Connector 58"/>
          <p:cNvCxnSpPr/>
          <p:nvPr/>
        </p:nvCxnSpPr>
        <p:spPr>
          <a:xfrm>
            <a:off x="3505200" y="3352800"/>
            <a:ext cx="1295400" cy="228600"/>
          </a:xfrm>
          <a:prstGeom prst="line">
            <a:avLst/>
          </a:prstGeom>
        </p:spPr>
        <p:style>
          <a:lnRef idx="2">
            <a:schemeClr val="dk1"/>
          </a:lnRef>
          <a:fillRef idx="0">
            <a:schemeClr val="dk1"/>
          </a:fillRef>
          <a:effectRef idx="1">
            <a:schemeClr val="dk1"/>
          </a:effectRef>
          <a:fontRef idx="minor">
            <a:schemeClr val="tx1"/>
          </a:fontRef>
        </p:style>
      </p:cxnSp>
      <p:sp>
        <p:nvSpPr>
          <p:cNvPr id="51" name="Rounded Rectangle 50"/>
          <p:cNvSpPr/>
          <p:nvPr/>
        </p:nvSpPr>
        <p:spPr>
          <a:xfrm>
            <a:off x="2362200" y="2895600"/>
            <a:ext cx="1295400" cy="914400"/>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en-US" sz="1400" dirty="0"/>
              <a:t>Transcribing </a:t>
            </a:r>
          </a:p>
        </p:txBody>
      </p:sp>
      <p:grpSp>
        <p:nvGrpSpPr>
          <p:cNvPr id="3" name="Group 25"/>
          <p:cNvGrpSpPr>
            <a:grpSpLocks/>
          </p:cNvGrpSpPr>
          <p:nvPr/>
        </p:nvGrpSpPr>
        <p:grpSpPr bwMode="auto">
          <a:xfrm>
            <a:off x="4495800" y="1600200"/>
            <a:ext cx="2209800" cy="3200400"/>
            <a:chOff x="3048000" y="914400"/>
            <a:chExt cx="4152900" cy="5715000"/>
          </a:xfrm>
        </p:grpSpPr>
        <p:grpSp>
          <p:nvGrpSpPr>
            <p:cNvPr id="4" name="Group 3"/>
            <p:cNvGrpSpPr>
              <a:grpSpLocks/>
            </p:cNvGrpSpPr>
            <p:nvPr/>
          </p:nvGrpSpPr>
          <p:grpSpPr bwMode="auto">
            <a:xfrm>
              <a:off x="4267200" y="914400"/>
              <a:ext cx="1524000" cy="1447800"/>
              <a:chOff x="2928" y="936"/>
              <a:chExt cx="960" cy="912"/>
            </a:xfrm>
          </p:grpSpPr>
          <p:sp>
            <p:nvSpPr>
              <p:cNvPr id="37942" name="Oval 4"/>
              <p:cNvSpPr>
                <a:spLocks noChangeArrowheads="1"/>
              </p:cNvSpPr>
              <p:nvPr/>
            </p:nvSpPr>
            <p:spPr bwMode="auto">
              <a:xfrm>
                <a:off x="2952" y="936"/>
                <a:ext cx="912" cy="912"/>
              </a:xfrm>
              <a:prstGeom prst="ellipse">
                <a:avLst/>
              </a:prstGeom>
              <a:solidFill>
                <a:srgbClr val="FB6A4F"/>
              </a:solidFill>
              <a:ln w="9525">
                <a:noFill/>
                <a:miter lim="800000"/>
                <a:headEnd/>
                <a:tailEnd/>
              </a:ln>
            </p:spPr>
            <p:txBody>
              <a:bodyPr wrap="none" anchor="ctr"/>
              <a:lstStyle/>
              <a:p>
                <a:endParaRPr lang="en-US">
                  <a:latin typeface="Tw Cen MT" pitchFamily="34" charset="0"/>
                </a:endParaRPr>
              </a:p>
            </p:txBody>
          </p:sp>
          <p:sp>
            <p:nvSpPr>
              <p:cNvPr id="6" name="Text Box 5"/>
              <p:cNvSpPr txBox="1">
                <a:spLocks noChangeArrowheads="1"/>
              </p:cNvSpPr>
              <p:nvPr/>
            </p:nvSpPr>
            <p:spPr bwMode="auto">
              <a:xfrm>
                <a:off x="2932" y="1190"/>
                <a:ext cx="949" cy="489"/>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050" dirty="0">
                    <a:latin typeface="+mn-lt"/>
                    <a:cs typeface="+mn-cs"/>
                  </a:rPr>
                  <a:t>Context Processor</a:t>
                </a:r>
              </a:p>
            </p:txBody>
          </p:sp>
        </p:grpSp>
        <p:grpSp>
          <p:nvGrpSpPr>
            <p:cNvPr id="5" name="Group 6"/>
            <p:cNvGrpSpPr>
              <a:grpSpLocks/>
            </p:cNvGrpSpPr>
            <p:nvPr/>
          </p:nvGrpSpPr>
          <p:grpSpPr bwMode="auto">
            <a:xfrm>
              <a:off x="3048000" y="4038600"/>
              <a:ext cx="4152900" cy="1447800"/>
              <a:chOff x="2088" y="2976"/>
              <a:chExt cx="2616" cy="912"/>
            </a:xfrm>
          </p:grpSpPr>
          <p:grpSp>
            <p:nvGrpSpPr>
              <p:cNvPr id="7" name="Group 7"/>
              <p:cNvGrpSpPr>
                <a:grpSpLocks/>
              </p:cNvGrpSpPr>
              <p:nvPr/>
            </p:nvGrpSpPr>
            <p:grpSpPr bwMode="auto">
              <a:xfrm>
                <a:off x="3744" y="2976"/>
                <a:ext cx="960" cy="912"/>
                <a:chOff x="3744" y="2976"/>
                <a:chExt cx="960" cy="912"/>
              </a:xfrm>
            </p:grpSpPr>
            <p:sp>
              <p:nvSpPr>
                <p:cNvPr id="37940" name="Oval 8"/>
                <p:cNvSpPr>
                  <a:spLocks noChangeArrowheads="1"/>
                </p:cNvSpPr>
                <p:nvPr/>
              </p:nvSpPr>
              <p:spPr bwMode="auto">
                <a:xfrm>
                  <a:off x="3744" y="2976"/>
                  <a:ext cx="912" cy="912"/>
                </a:xfrm>
                <a:prstGeom prst="ellipse">
                  <a:avLst/>
                </a:prstGeom>
                <a:solidFill>
                  <a:srgbClr val="96D045"/>
                </a:solidFill>
                <a:ln w="9525">
                  <a:noFill/>
                  <a:miter lim="800000"/>
                  <a:headEnd/>
                  <a:tailEnd/>
                </a:ln>
              </p:spPr>
              <p:txBody>
                <a:bodyPr wrap="none" anchor="ctr"/>
                <a:lstStyle/>
                <a:p>
                  <a:endParaRPr lang="en-US">
                    <a:latin typeface="Tw Cen MT" pitchFamily="34" charset="0"/>
                  </a:endParaRPr>
                </a:p>
              </p:txBody>
            </p:sp>
            <p:sp>
              <p:nvSpPr>
                <p:cNvPr id="37941" name="Text Box 9"/>
                <p:cNvSpPr txBox="1">
                  <a:spLocks noChangeArrowheads="1"/>
                </p:cNvSpPr>
                <p:nvPr/>
              </p:nvSpPr>
              <p:spPr bwMode="auto">
                <a:xfrm>
                  <a:off x="3744" y="3230"/>
                  <a:ext cx="960" cy="415"/>
                </a:xfrm>
                <a:prstGeom prst="rect">
                  <a:avLst/>
                </a:prstGeom>
                <a:noFill/>
                <a:ln w="9525">
                  <a:noFill/>
                  <a:miter lim="800000"/>
                  <a:headEnd/>
                  <a:tailEnd/>
                </a:ln>
              </p:spPr>
              <p:txBody>
                <a:bodyPr>
                  <a:spAutoFit/>
                </a:bodyPr>
                <a:lstStyle/>
                <a:p>
                  <a:pPr algn="ctr">
                    <a:spcBef>
                      <a:spcPct val="50000"/>
                    </a:spcBef>
                  </a:pPr>
                  <a:r>
                    <a:rPr lang="en-US" sz="900">
                      <a:latin typeface="Tw Cen MT" pitchFamily="34" charset="0"/>
                    </a:rPr>
                    <a:t>Orthographic Processor</a:t>
                  </a:r>
                </a:p>
              </p:txBody>
            </p:sp>
          </p:grpSp>
          <p:grpSp>
            <p:nvGrpSpPr>
              <p:cNvPr id="8" name="Group 10"/>
              <p:cNvGrpSpPr>
                <a:grpSpLocks/>
              </p:cNvGrpSpPr>
              <p:nvPr/>
            </p:nvGrpSpPr>
            <p:grpSpPr bwMode="auto">
              <a:xfrm>
                <a:off x="2088" y="2976"/>
                <a:ext cx="960" cy="912"/>
                <a:chOff x="2088" y="2976"/>
                <a:chExt cx="960" cy="912"/>
              </a:xfrm>
            </p:grpSpPr>
            <p:sp>
              <p:nvSpPr>
                <p:cNvPr id="37938" name="Oval 11"/>
                <p:cNvSpPr>
                  <a:spLocks noChangeArrowheads="1"/>
                </p:cNvSpPr>
                <p:nvPr/>
              </p:nvSpPr>
              <p:spPr bwMode="auto">
                <a:xfrm>
                  <a:off x="2112" y="2976"/>
                  <a:ext cx="912" cy="912"/>
                </a:xfrm>
                <a:prstGeom prst="ellipse">
                  <a:avLst/>
                </a:prstGeom>
                <a:solidFill>
                  <a:srgbClr val="96D045"/>
                </a:solidFill>
                <a:ln w="9525">
                  <a:noFill/>
                  <a:miter lim="800000"/>
                  <a:headEnd/>
                  <a:tailEnd/>
                </a:ln>
              </p:spPr>
              <p:txBody>
                <a:bodyPr wrap="none" anchor="ctr"/>
                <a:lstStyle/>
                <a:p>
                  <a:endParaRPr lang="en-US">
                    <a:latin typeface="Tw Cen MT" pitchFamily="34" charset="0"/>
                  </a:endParaRPr>
                </a:p>
              </p:txBody>
            </p:sp>
            <p:sp>
              <p:nvSpPr>
                <p:cNvPr id="37939" name="Text Box 12"/>
                <p:cNvSpPr txBox="1">
                  <a:spLocks noChangeArrowheads="1"/>
                </p:cNvSpPr>
                <p:nvPr/>
              </p:nvSpPr>
              <p:spPr bwMode="auto">
                <a:xfrm>
                  <a:off x="2088" y="3230"/>
                  <a:ext cx="960" cy="415"/>
                </a:xfrm>
                <a:prstGeom prst="rect">
                  <a:avLst/>
                </a:prstGeom>
                <a:noFill/>
                <a:ln w="9525">
                  <a:noFill/>
                  <a:miter lim="800000"/>
                  <a:headEnd/>
                  <a:tailEnd/>
                </a:ln>
              </p:spPr>
              <p:txBody>
                <a:bodyPr>
                  <a:spAutoFit/>
                </a:bodyPr>
                <a:lstStyle/>
                <a:p>
                  <a:pPr algn="ctr">
                    <a:spcBef>
                      <a:spcPct val="50000"/>
                    </a:spcBef>
                  </a:pPr>
                  <a:r>
                    <a:rPr lang="en-US" sz="800">
                      <a:latin typeface="Tw Cen MT" pitchFamily="34" charset="0"/>
                    </a:rPr>
                    <a:t>Phonological</a:t>
                  </a:r>
                  <a:r>
                    <a:rPr lang="en-US" sz="900">
                      <a:latin typeface="Tw Cen MT" pitchFamily="34" charset="0"/>
                    </a:rPr>
                    <a:t> Processor</a:t>
                  </a:r>
                </a:p>
              </p:txBody>
            </p:sp>
          </p:grpSp>
        </p:grpSp>
        <p:grpSp>
          <p:nvGrpSpPr>
            <p:cNvPr id="9" name="Group 13"/>
            <p:cNvGrpSpPr>
              <a:grpSpLocks/>
            </p:cNvGrpSpPr>
            <p:nvPr/>
          </p:nvGrpSpPr>
          <p:grpSpPr bwMode="auto">
            <a:xfrm>
              <a:off x="4267200" y="2547938"/>
              <a:ext cx="1524000" cy="1447800"/>
              <a:chOff x="2880" y="2037"/>
              <a:chExt cx="960" cy="912"/>
            </a:xfrm>
          </p:grpSpPr>
          <p:sp>
            <p:nvSpPr>
              <p:cNvPr id="37934" name="Oval 14"/>
              <p:cNvSpPr>
                <a:spLocks noChangeArrowheads="1"/>
              </p:cNvSpPr>
              <p:nvPr/>
            </p:nvSpPr>
            <p:spPr bwMode="auto">
              <a:xfrm>
                <a:off x="2924" y="2037"/>
                <a:ext cx="912" cy="912"/>
              </a:xfrm>
              <a:prstGeom prst="ellipse">
                <a:avLst/>
              </a:prstGeom>
              <a:solidFill>
                <a:srgbClr val="008080"/>
              </a:solidFill>
              <a:ln w="9525">
                <a:noFill/>
                <a:miter lim="800000"/>
                <a:headEnd/>
                <a:tailEnd/>
              </a:ln>
            </p:spPr>
            <p:txBody>
              <a:bodyPr wrap="none" anchor="ctr"/>
              <a:lstStyle/>
              <a:p>
                <a:endParaRPr lang="en-US">
                  <a:latin typeface="Tw Cen MT" pitchFamily="34" charset="0"/>
                </a:endParaRPr>
              </a:p>
            </p:txBody>
          </p:sp>
          <p:sp>
            <p:nvSpPr>
              <p:cNvPr id="16" name="Text Box 15"/>
              <p:cNvSpPr txBox="1">
                <a:spLocks noChangeArrowheads="1"/>
              </p:cNvSpPr>
              <p:nvPr/>
            </p:nvSpPr>
            <p:spPr bwMode="auto">
              <a:xfrm>
                <a:off x="2884" y="2271"/>
                <a:ext cx="949" cy="484"/>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050" dirty="0">
                    <a:latin typeface="+mn-lt"/>
                    <a:cs typeface="+mn-cs"/>
                  </a:rPr>
                  <a:t>Meaning Processor</a:t>
                </a:r>
              </a:p>
            </p:txBody>
          </p:sp>
        </p:grpSp>
        <p:grpSp>
          <p:nvGrpSpPr>
            <p:cNvPr id="10" name="Group 17"/>
            <p:cNvGrpSpPr>
              <a:grpSpLocks/>
            </p:cNvGrpSpPr>
            <p:nvPr/>
          </p:nvGrpSpPr>
          <p:grpSpPr bwMode="auto">
            <a:xfrm>
              <a:off x="4343400" y="3505200"/>
              <a:ext cx="1555750" cy="1433513"/>
              <a:chOff x="2620" y="2649"/>
              <a:chExt cx="980" cy="903"/>
            </a:xfrm>
          </p:grpSpPr>
          <p:sp>
            <p:nvSpPr>
              <p:cNvPr id="37931" name="AutoShape 18"/>
              <p:cNvSpPr>
                <a:spLocks noChangeArrowheads="1"/>
              </p:cNvSpPr>
              <p:nvPr/>
            </p:nvSpPr>
            <p:spPr bwMode="auto">
              <a:xfrm rot="5400000">
                <a:off x="3024" y="3120"/>
                <a:ext cx="192" cy="672"/>
              </a:xfrm>
              <a:prstGeom prst="upDownArrow">
                <a:avLst>
                  <a:gd name="adj1" fmla="val 50000"/>
                  <a:gd name="adj2" fmla="val 70000"/>
                </a:avLst>
              </a:prstGeom>
              <a:gradFill rotWithShape="0">
                <a:gsLst>
                  <a:gs pos="0">
                    <a:srgbClr val="4D3457"/>
                  </a:gs>
                  <a:gs pos="50000">
                    <a:srgbClr val="A671BB"/>
                  </a:gs>
                  <a:gs pos="100000">
                    <a:srgbClr val="4D3457"/>
                  </a:gs>
                </a:gsLst>
                <a:lin ang="5400000" scaled="1"/>
              </a:gradFill>
              <a:ln w="9525">
                <a:noFill/>
                <a:miter lim="800000"/>
                <a:headEnd/>
                <a:tailEnd/>
              </a:ln>
            </p:spPr>
            <p:txBody>
              <a:bodyPr wrap="none" anchor="ctr"/>
              <a:lstStyle/>
              <a:p>
                <a:endParaRPr lang="en-US">
                  <a:latin typeface="Tw Cen MT" pitchFamily="34" charset="0"/>
                </a:endParaRPr>
              </a:p>
            </p:txBody>
          </p:sp>
          <p:sp>
            <p:nvSpPr>
              <p:cNvPr id="37932" name="AutoShape 19"/>
              <p:cNvSpPr>
                <a:spLocks noChangeArrowheads="1"/>
              </p:cNvSpPr>
              <p:nvPr/>
            </p:nvSpPr>
            <p:spPr bwMode="auto">
              <a:xfrm rot="-1956574">
                <a:off x="3408" y="2688"/>
                <a:ext cx="192" cy="572"/>
              </a:xfrm>
              <a:prstGeom prst="upDownArrow">
                <a:avLst>
                  <a:gd name="adj1" fmla="val 50000"/>
                  <a:gd name="adj2" fmla="val 59583"/>
                </a:avLst>
              </a:prstGeom>
              <a:gradFill rotWithShape="0">
                <a:gsLst>
                  <a:gs pos="0">
                    <a:srgbClr val="4D3457"/>
                  </a:gs>
                  <a:gs pos="50000">
                    <a:srgbClr val="A671BB"/>
                  </a:gs>
                  <a:gs pos="100000">
                    <a:srgbClr val="4D3457"/>
                  </a:gs>
                </a:gsLst>
                <a:lin ang="5400000" scaled="1"/>
              </a:gradFill>
              <a:ln w="9525">
                <a:noFill/>
                <a:miter lim="800000"/>
                <a:headEnd/>
                <a:tailEnd/>
              </a:ln>
            </p:spPr>
            <p:txBody>
              <a:bodyPr wrap="none" anchor="ctr"/>
              <a:lstStyle/>
              <a:p>
                <a:endParaRPr lang="en-US">
                  <a:latin typeface="Tw Cen MT" pitchFamily="34" charset="0"/>
                </a:endParaRPr>
              </a:p>
            </p:txBody>
          </p:sp>
          <p:sp>
            <p:nvSpPr>
              <p:cNvPr id="37933" name="AutoShape 20"/>
              <p:cNvSpPr>
                <a:spLocks noChangeArrowheads="1"/>
              </p:cNvSpPr>
              <p:nvPr/>
            </p:nvSpPr>
            <p:spPr bwMode="auto">
              <a:xfrm rot="2175313">
                <a:off x="2620" y="2649"/>
                <a:ext cx="192" cy="576"/>
              </a:xfrm>
              <a:prstGeom prst="upDownArrow">
                <a:avLst>
                  <a:gd name="adj1" fmla="val 50000"/>
                  <a:gd name="adj2" fmla="val 60000"/>
                </a:avLst>
              </a:prstGeom>
              <a:gradFill rotWithShape="0">
                <a:gsLst>
                  <a:gs pos="0">
                    <a:srgbClr val="4D3457"/>
                  </a:gs>
                  <a:gs pos="50000">
                    <a:srgbClr val="A671BB"/>
                  </a:gs>
                  <a:gs pos="100000">
                    <a:srgbClr val="4D3457"/>
                  </a:gs>
                </a:gsLst>
                <a:lin ang="5400000" scaled="1"/>
              </a:gradFill>
              <a:ln w="9525">
                <a:noFill/>
                <a:miter lim="800000"/>
                <a:headEnd/>
                <a:tailEnd/>
              </a:ln>
            </p:spPr>
            <p:txBody>
              <a:bodyPr wrap="none" anchor="ctr"/>
              <a:lstStyle/>
              <a:p>
                <a:endParaRPr lang="en-US">
                  <a:latin typeface="Tw Cen MT" pitchFamily="34" charset="0"/>
                </a:endParaRPr>
              </a:p>
            </p:txBody>
          </p:sp>
        </p:grpSp>
        <p:sp>
          <p:nvSpPr>
            <p:cNvPr id="37926" name="Text Box 26"/>
            <p:cNvSpPr txBox="1">
              <a:spLocks noChangeArrowheads="1"/>
            </p:cNvSpPr>
            <p:nvPr/>
          </p:nvSpPr>
          <p:spPr bwMode="auto">
            <a:xfrm>
              <a:off x="4495798" y="4191000"/>
              <a:ext cx="1295399" cy="436932"/>
            </a:xfrm>
            <a:prstGeom prst="rect">
              <a:avLst/>
            </a:prstGeom>
            <a:gradFill rotWithShape="0">
              <a:gsLst>
                <a:gs pos="0">
                  <a:srgbClr val="743125"/>
                </a:gs>
                <a:gs pos="50000">
                  <a:srgbClr val="FB6A4F"/>
                </a:gs>
                <a:gs pos="100000">
                  <a:srgbClr val="743125"/>
                </a:gs>
              </a:gsLst>
              <a:lin ang="5400000" scaled="1"/>
            </a:gradFill>
            <a:ln w="9525">
              <a:noFill/>
              <a:miter lim="800000"/>
              <a:headEnd/>
              <a:tailEnd/>
            </a:ln>
          </p:spPr>
          <p:txBody>
            <a:bodyPr>
              <a:spAutoFit/>
            </a:bodyPr>
            <a:lstStyle/>
            <a:p>
              <a:pPr algn="ctr">
                <a:lnSpc>
                  <a:spcPct val="90000"/>
                </a:lnSpc>
              </a:pPr>
              <a:r>
                <a:rPr lang="en-US" sz="1100">
                  <a:latin typeface="Tw Cen MT" pitchFamily="34" charset="0"/>
                </a:rPr>
                <a:t>Phonics</a:t>
              </a:r>
            </a:p>
          </p:txBody>
        </p:sp>
        <p:sp>
          <p:nvSpPr>
            <p:cNvPr id="22" name="Oval 21"/>
            <p:cNvSpPr/>
            <p:nvPr/>
          </p:nvSpPr>
          <p:spPr>
            <a:xfrm>
              <a:off x="4268214" y="5180807"/>
              <a:ext cx="1521537" cy="1448593"/>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800" dirty="0" err="1">
                  <a:solidFill>
                    <a:schemeClr val="tx1"/>
                  </a:solidFill>
                </a:rPr>
                <a:t>Grapho</a:t>
              </a:r>
              <a:r>
                <a:rPr lang="en-US" sz="800" dirty="0">
                  <a:solidFill>
                    <a:schemeClr val="tx1"/>
                  </a:solidFill>
                </a:rPr>
                <a:t>-motor </a:t>
              </a:r>
            </a:p>
            <a:p>
              <a:pPr algn="ctr" fontAlgn="auto">
                <a:spcBef>
                  <a:spcPts val="0"/>
                </a:spcBef>
                <a:spcAft>
                  <a:spcPts val="0"/>
                </a:spcAft>
                <a:defRPr/>
              </a:pPr>
              <a:r>
                <a:rPr lang="en-US" sz="800" dirty="0">
                  <a:solidFill>
                    <a:schemeClr val="tx1"/>
                  </a:solidFill>
                </a:rPr>
                <a:t>Processor </a:t>
              </a:r>
            </a:p>
          </p:txBody>
        </p:sp>
        <p:sp>
          <p:nvSpPr>
            <p:cNvPr id="37928" name="AutoShape 16"/>
            <p:cNvSpPr>
              <a:spLocks noChangeArrowheads="1"/>
            </p:cNvSpPr>
            <p:nvPr/>
          </p:nvSpPr>
          <p:spPr bwMode="auto">
            <a:xfrm>
              <a:off x="4876800" y="2057400"/>
              <a:ext cx="304800" cy="914400"/>
            </a:xfrm>
            <a:prstGeom prst="upDownArrow">
              <a:avLst>
                <a:gd name="adj1" fmla="val 50000"/>
                <a:gd name="adj2" fmla="val 60000"/>
              </a:avLst>
            </a:prstGeom>
            <a:gradFill rotWithShape="0">
              <a:gsLst>
                <a:gs pos="0">
                  <a:srgbClr val="4D3457"/>
                </a:gs>
                <a:gs pos="50000">
                  <a:srgbClr val="A671BB"/>
                </a:gs>
                <a:gs pos="100000">
                  <a:srgbClr val="4D3457"/>
                </a:gs>
              </a:gsLst>
              <a:lin ang="5400000" scaled="1"/>
            </a:gradFill>
            <a:ln w="9525">
              <a:noFill/>
              <a:miter lim="800000"/>
              <a:headEnd/>
              <a:tailEnd/>
            </a:ln>
          </p:spPr>
          <p:txBody>
            <a:bodyPr wrap="none" anchor="ctr"/>
            <a:lstStyle/>
            <a:p>
              <a:endParaRPr lang="en-US">
                <a:latin typeface="Tw Cen MT" pitchFamily="34" charset="0"/>
              </a:endParaRPr>
            </a:p>
          </p:txBody>
        </p:sp>
        <p:sp>
          <p:nvSpPr>
            <p:cNvPr id="37929" name="AutoShape 16"/>
            <p:cNvSpPr>
              <a:spLocks noChangeArrowheads="1"/>
            </p:cNvSpPr>
            <p:nvPr/>
          </p:nvSpPr>
          <p:spPr bwMode="auto">
            <a:xfrm rot="2871821">
              <a:off x="5699082" y="4991746"/>
              <a:ext cx="304800" cy="914400"/>
            </a:xfrm>
            <a:prstGeom prst="upDownArrow">
              <a:avLst>
                <a:gd name="adj1" fmla="val 50000"/>
                <a:gd name="adj2" fmla="val 60000"/>
              </a:avLst>
            </a:prstGeom>
            <a:gradFill rotWithShape="0">
              <a:gsLst>
                <a:gs pos="0">
                  <a:srgbClr val="4D3457"/>
                </a:gs>
                <a:gs pos="50000">
                  <a:srgbClr val="A671BB"/>
                </a:gs>
                <a:gs pos="100000">
                  <a:srgbClr val="4D3457"/>
                </a:gs>
              </a:gsLst>
              <a:lin ang="5400000" scaled="1"/>
            </a:gradFill>
            <a:ln w="9525">
              <a:noFill/>
              <a:miter lim="800000"/>
              <a:headEnd/>
              <a:tailEnd/>
            </a:ln>
          </p:spPr>
          <p:txBody>
            <a:bodyPr wrap="none" anchor="ctr"/>
            <a:lstStyle/>
            <a:p>
              <a:endParaRPr lang="en-US">
                <a:latin typeface="Tw Cen MT" pitchFamily="34" charset="0"/>
              </a:endParaRPr>
            </a:p>
          </p:txBody>
        </p:sp>
        <p:sp>
          <p:nvSpPr>
            <p:cNvPr id="37930" name="AutoShape 16"/>
            <p:cNvSpPr>
              <a:spLocks noChangeArrowheads="1"/>
            </p:cNvSpPr>
            <p:nvPr/>
          </p:nvSpPr>
          <p:spPr bwMode="auto">
            <a:xfrm rot="-2618346">
              <a:off x="4083412" y="5008050"/>
              <a:ext cx="304800" cy="914400"/>
            </a:xfrm>
            <a:prstGeom prst="upDownArrow">
              <a:avLst>
                <a:gd name="adj1" fmla="val 50000"/>
                <a:gd name="adj2" fmla="val 60000"/>
              </a:avLst>
            </a:prstGeom>
            <a:gradFill rotWithShape="0">
              <a:gsLst>
                <a:gs pos="0">
                  <a:srgbClr val="4D3457"/>
                </a:gs>
                <a:gs pos="50000">
                  <a:srgbClr val="A671BB"/>
                </a:gs>
                <a:gs pos="100000">
                  <a:srgbClr val="4D3457"/>
                </a:gs>
              </a:gsLst>
              <a:lin ang="5400000" scaled="1"/>
            </a:gradFill>
            <a:ln w="9525">
              <a:noFill/>
              <a:miter lim="800000"/>
              <a:headEnd/>
              <a:tailEnd/>
            </a:ln>
          </p:spPr>
          <p:txBody>
            <a:bodyPr wrap="none" anchor="ctr"/>
            <a:lstStyle/>
            <a:p>
              <a:endParaRPr lang="en-US">
                <a:latin typeface="Tw Cen MT" pitchFamily="34" charset="0"/>
              </a:endParaRPr>
            </a:p>
          </p:txBody>
        </p:sp>
      </p:grpSp>
      <p:cxnSp>
        <p:nvCxnSpPr>
          <p:cNvPr id="61" name="Straight Connector 60"/>
          <p:cNvCxnSpPr/>
          <p:nvPr/>
        </p:nvCxnSpPr>
        <p:spPr>
          <a:xfrm>
            <a:off x="3581400" y="4419600"/>
            <a:ext cx="1295400" cy="228600"/>
          </a:xfrm>
          <a:prstGeom prst="line">
            <a:avLst/>
          </a:prstGeom>
        </p:spPr>
        <p:style>
          <a:lnRef idx="2">
            <a:schemeClr val="dk1"/>
          </a:lnRef>
          <a:fillRef idx="0">
            <a:schemeClr val="dk1"/>
          </a:fillRef>
          <a:effectRef idx="1">
            <a:schemeClr val="dk1"/>
          </a:effectRef>
          <a:fontRef idx="minor">
            <a:schemeClr val="tx1"/>
          </a:fontRef>
        </p:style>
      </p:cxnSp>
      <p:sp>
        <p:nvSpPr>
          <p:cNvPr id="45" name="Oval 44"/>
          <p:cNvSpPr/>
          <p:nvPr/>
        </p:nvSpPr>
        <p:spPr>
          <a:xfrm>
            <a:off x="2743200" y="3886200"/>
            <a:ext cx="10668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dirty="0"/>
              <a:t>Writing </a:t>
            </a:r>
          </a:p>
        </p:txBody>
      </p:sp>
      <p:sp>
        <p:nvSpPr>
          <p:cNvPr id="52" name="Rounded Rectangle 51"/>
          <p:cNvSpPr/>
          <p:nvPr/>
        </p:nvSpPr>
        <p:spPr>
          <a:xfrm>
            <a:off x="3657600" y="4572000"/>
            <a:ext cx="1295400" cy="914400"/>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en-US" sz="1400" dirty="0"/>
              <a:t>Reviewing  </a:t>
            </a:r>
          </a:p>
        </p:txBody>
      </p:sp>
      <p:cxnSp>
        <p:nvCxnSpPr>
          <p:cNvPr id="63" name="Straight Arrow Connector 62"/>
          <p:cNvCxnSpPr/>
          <p:nvPr/>
        </p:nvCxnSpPr>
        <p:spPr>
          <a:xfrm flipH="1" flipV="1">
            <a:off x="1143000" y="2590800"/>
            <a:ext cx="228600" cy="14478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5" name="Straight Arrow Connector 64"/>
          <p:cNvCxnSpPr/>
          <p:nvPr/>
        </p:nvCxnSpPr>
        <p:spPr>
          <a:xfrm flipV="1">
            <a:off x="1371600" y="2514600"/>
            <a:ext cx="1143000" cy="15240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7" name="Straight Arrow Connector 66"/>
          <p:cNvCxnSpPr/>
          <p:nvPr/>
        </p:nvCxnSpPr>
        <p:spPr>
          <a:xfrm flipV="1">
            <a:off x="1371600" y="3429000"/>
            <a:ext cx="1143000" cy="6096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9" name="Straight Arrow Connector 68"/>
          <p:cNvCxnSpPr/>
          <p:nvPr/>
        </p:nvCxnSpPr>
        <p:spPr>
          <a:xfrm>
            <a:off x="2971800" y="2514600"/>
            <a:ext cx="0" cy="5334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3" name="Straight Arrow Connector 72"/>
          <p:cNvCxnSpPr/>
          <p:nvPr/>
        </p:nvCxnSpPr>
        <p:spPr>
          <a:xfrm>
            <a:off x="3200400" y="3581400"/>
            <a:ext cx="0" cy="5334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4" name="Straight Arrow Connector 73"/>
          <p:cNvCxnSpPr/>
          <p:nvPr/>
        </p:nvCxnSpPr>
        <p:spPr>
          <a:xfrm>
            <a:off x="1752600" y="2209800"/>
            <a:ext cx="76200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6" name="Straight Arrow Connector 75"/>
          <p:cNvCxnSpPr>
            <a:endCxn id="28" idx="3"/>
          </p:cNvCxnSpPr>
          <p:nvPr/>
        </p:nvCxnSpPr>
        <p:spPr>
          <a:xfrm flipH="1" flipV="1">
            <a:off x="2133600" y="4991100"/>
            <a:ext cx="1600200" cy="381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78" name="Rectangle 77"/>
          <p:cNvSpPr/>
          <p:nvPr/>
        </p:nvSpPr>
        <p:spPr>
          <a:xfrm>
            <a:off x="5943600" y="4495800"/>
            <a:ext cx="2971800" cy="1754326"/>
          </a:xfrm>
          <a:prstGeom prst="rect">
            <a:avLst/>
          </a:prstGeom>
          <a:noFill/>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en-US"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cs typeface="+mn-cs"/>
              </a:rPr>
              <a:t>Holy Crap!</a:t>
            </a:r>
          </a:p>
        </p:txBody>
      </p:sp>
      <p:grpSp>
        <p:nvGrpSpPr>
          <p:cNvPr id="11" name="Group 79"/>
          <p:cNvGrpSpPr>
            <a:grpSpLocks/>
          </p:cNvGrpSpPr>
          <p:nvPr/>
        </p:nvGrpSpPr>
        <p:grpSpPr bwMode="auto">
          <a:xfrm>
            <a:off x="6096000" y="1905000"/>
            <a:ext cx="401638" cy="1447800"/>
            <a:chOff x="6299143" y="1577365"/>
            <a:chExt cx="803455" cy="2604212"/>
          </a:xfrm>
        </p:grpSpPr>
        <p:sp>
          <p:nvSpPr>
            <p:cNvPr id="81" name="Up-Down Arrow 80"/>
            <p:cNvSpPr/>
            <p:nvPr/>
          </p:nvSpPr>
          <p:spPr>
            <a:xfrm rot="20369043">
              <a:off x="6299143" y="1577365"/>
              <a:ext cx="774873" cy="2604212"/>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p>
          </p:txBody>
        </p:sp>
        <p:sp>
          <p:nvSpPr>
            <p:cNvPr id="82" name="TextBox 81"/>
            <p:cNvSpPr txBox="1"/>
            <p:nvPr/>
          </p:nvSpPr>
          <p:spPr>
            <a:xfrm rot="4114520">
              <a:off x="5780586" y="2811023"/>
              <a:ext cx="2135911" cy="508113"/>
            </a:xfrm>
            <a:prstGeom prst="rect">
              <a:avLst/>
            </a:prstGeom>
            <a:noFill/>
          </p:spPr>
          <p:txBody>
            <a:bodyPr>
              <a:spAutoFit/>
            </a:bodyPr>
            <a:lstStyle/>
            <a:p>
              <a:pPr fontAlgn="auto">
                <a:spcBef>
                  <a:spcPts val="0"/>
                </a:spcBef>
                <a:spcAft>
                  <a:spcPts val="0"/>
                </a:spcAft>
                <a:defRPr/>
              </a:pPr>
              <a:r>
                <a:rPr lang="en-US" sz="1050" dirty="0">
                  <a:latin typeface="+mn-lt"/>
                  <a:cs typeface="+mn-cs"/>
                </a:rPr>
                <a:t>Processing Speed </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78"/>
                                        </p:tgtEl>
                                        <p:attrNameLst>
                                          <p:attrName>style.visibility</p:attrName>
                                        </p:attrNameLst>
                                      </p:cBhvr>
                                      <p:to>
                                        <p:strVal val="visible"/>
                                      </p:to>
                                    </p:set>
                                    <p:animScale>
                                      <p:cBhvr>
                                        <p:cTn id="7" dur="1000" decel="50000" fill="hold">
                                          <p:stCondLst>
                                            <p:cond delay="0"/>
                                          </p:stCondLst>
                                        </p:cTn>
                                        <p:tgtEl>
                                          <p:spTgt spid="7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78"/>
                                        </p:tgtEl>
                                        <p:attrNameLst>
                                          <p:attrName>ppt_x</p:attrName>
                                          <p:attrName>ppt_y</p:attrName>
                                        </p:attrNameLst>
                                      </p:cBhvr>
                                    </p:animMotion>
                                    <p:animEffect transition="in" filter="fade">
                                      <p:cBhvr>
                                        <p:cTn id="9" dur="10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Genre Writing </a:t>
            </a:r>
            <a:endParaRPr lang="en-US" sz="4000" dirty="0"/>
          </a:p>
        </p:txBody>
      </p:sp>
      <p:sp>
        <p:nvSpPr>
          <p:cNvPr id="3" name="Rectangle 3"/>
          <p:cNvSpPr txBox="1">
            <a:spLocks noChangeArrowheads="1"/>
          </p:cNvSpPr>
          <p:nvPr/>
        </p:nvSpPr>
        <p:spPr bwMode="auto">
          <a:xfrm>
            <a:off x="533400" y="3733800"/>
            <a:ext cx="7924800" cy="2514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9088" marR="0" lvl="0" indent="-319088" algn="l" defTabSz="914400" rtl="0" eaLnBrk="1" fontAlgn="base" latinLnBrk="0" hangingPunct="1">
              <a:lnSpc>
                <a:spcPct val="80000"/>
              </a:lnSpc>
              <a:spcBef>
                <a:spcPts val="700"/>
              </a:spcBef>
              <a:spcAft>
                <a:spcPct val="0"/>
              </a:spcAft>
              <a:buClr>
                <a:schemeClr val="accent2"/>
              </a:buClr>
              <a:buSzPct val="60000"/>
              <a:buFont typeface="Wingdings" pitchFamily="2" charset="2"/>
              <a:buChar char=""/>
              <a:tabLst/>
              <a:defRPr/>
            </a:pPr>
            <a:endParaRPr kumimoji="0" lang="en-US" sz="2800" b="0" i="0" u="none" strike="noStrike" kern="1200" cap="none" spc="0" normalizeH="0" baseline="0" noProof="0" smtClean="0">
              <a:ln>
                <a:noFill/>
              </a:ln>
              <a:solidFill>
                <a:schemeClr val="tx1"/>
              </a:solidFill>
              <a:effectLst/>
              <a:uLnTx/>
              <a:uFillTx/>
              <a:latin typeface="+mn-lt"/>
              <a:ea typeface="+mn-ea"/>
              <a:cs typeface="+mn-cs"/>
            </a:endParaRPr>
          </a:p>
          <a:p>
            <a:pPr marL="319088" marR="0" lvl="0" indent="-319088" algn="l" defTabSz="914400" rtl="0" eaLnBrk="1" fontAlgn="base" latinLnBrk="0" hangingPunct="1">
              <a:lnSpc>
                <a:spcPct val="80000"/>
              </a:lnSpc>
              <a:spcBef>
                <a:spcPts val="700"/>
              </a:spcBef>
              <a:spcAft>
                <a:spcPct val="0"/>
              </a:spcAft>
              <a:buClr>
                <a:schemeClr val="accent2"/>
              </a:buClr>
              <a:buSzPct val="60000"/>
              <a:buFont typeface="Wingdings" pitchFamily="2" charset="2"/>
              <a:buChar char=""/>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Solid research states that 90% of what students are asked to write in the thirteen years they attend school is expository in nature. Doesn’t it make sense to match your writing instruction to that statistic?</a:t>
            </a: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load.wikimedia.org/wikipedia/commons/thumb/c/c1/FlowerHayesModel.png/600px-FlowerHayesModel.png"/>
          <p:cNvPicPr>
            <a:picLocks noChangeAspect="1" noChangeArrowheads="1"/>
          </p:cNvPicPr>
          <p:nvPr/>
        </p:nvPicPr>
        <p:blipFill>
          <a:blip r:embed="rId2" cstate="print"/>
          <a:srcRect/>
          <a:stretch>
            <a:fillRect/>
          </a:stretch>
        </p:blipFill>
        <p:spPr bwMode="auto">
          <a:xfrm>
            <a:off x="304800" y="228600"/>
            <a:ext cx="8458200" cy="6343650"/>
          </a:xfrm>
          <a:prstGeom prst="rect">
            <a:avLst/>
          </a:prstGeom>
          <a:noFill/>
        </p:spPr>
      </p:pic>
      <p:sp>
        <p:nvSpPr>
          <p:cNvPr id="6" name="Oval 5"/>
          <p:cNvSpPr/>
          <p:nvPr/>
        </p:nvSpPr>
        <p:spPr>
          <a:xfrm>
            <a:off x="3962400" y="3581400"/>
            <a:ext cx="1905000" cy="990600"/>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0" y="304800"/>
            <a:ext cx="9144000" cy="685800"/>
          </a:xfrm>
          <a:noFill/>
        </p:spPr>
        <p:txBody>
          <a:bodyPr/>
          <a:lstStyle/>
          <a:p>
            <a:pPr eaLnBrk="1" hangingPunct="1"/>
            <a:r>
              <a:rPr lang="en-US" dirty="0" smtClean="0"/>
              <a:t>Think About Terminology</a:t>
            </a:r>
          </a:p>
        </p:txBody>
      </p:sp>
      <p:sp>
        <p:nvSpPr>
          <p:cNvPr id="1017859" name="Text Box 3"/>
          <p:cNvSpPr txBox="1">
            <a:spLocks noChangeArrowheads="1"/>
          </p:cNvSpPr>
          <p:nvPr/>
        </p:nvSpPr>
        <p:spPr bwMode="auto">
          <a:xfrm>
            <a:off x="5562600" y="2971800"/>
            <a:ext cx="2133600" cy="457200"/>
          </a:xfrm>
          <a:prstGeom prst="rect">
            <a:avLst/>
          </a:prstGeom>
          <a:noFill/>
          <a:ln w="9525">
            <a:noFill/>
            <a:miter lim="800000"/>
            <a:headEnd/>
            <a:tailEnd/>
          </a:ln>
        </p:spPr>
        <p:txBody>
          <a:bodyPr>
            <a:spAutoFit/>
          </a:bodyPr>
          <a:lstStyle/>
          <a:p>
            <a:pPr algn="ctr"/>
            <a:r>
              <a:rPr lang="en-US" sz="2400"/>
              <a:t>BEGINNING</a:t>
            </a:r>
          </a:p>
        </p:txBody>
      </p:sp>
      <p:sp>
        <p:nvSpPr>
          <p:cNvPr id="1017860" name="Text Box 4"/>
          <p:cNvSpPr txBox="1">
            <a:spLocks noChangeArrowheads="1"/>
          </p:cNvSpPr>
          <p:nvPr/>
        </p:nvSpPr>
        <p:spPr bwMode="auto">
          <a:xfrm>
            <a:off x="5791200" y="4191000"/>
            <a:ext cx="1600200" cy="457200"/>
          </a:xfrm>
          <a:prstGeom prst="rect">
            <a:avLst/>
          </a:prstGeom>
          <a:noFill/>
          <a:ln w="9525">
            <a:noFill/>
            <a:miter lim="800000"/>
            <a:headEnd/>
            <a:tailEnd/>
          </a:ln>
        </p:spPr>
        <p:txBody>
          <a:bodyPr>
            <a:spAutoFit/>
          </a:bodyPr>
          <a:lstStyle/>
          <a:p>
            <a:pPr algn="ctr"/>
            <a:r>
              <a:rPr lang="en-US" sz="2400"/>
              <a:t>MIDDLE</a:t>
            </a:r>
          </a:p>
        </p:txBody>
      </p:sp>
      <p:sp>
        <p:nvSpPr>
          <p:cNvPr id="1017861" name="Text Box 5"/>
          <p:cNvSpPr txBox="1">
            <a:spLocks noChangeArrowheads="1"/>
          </p:cNvSpPr>
          <p:nvPr/>
        </p:nvSpPr>
        <p:spPr bwMode="auto">
          <a:xfrm>
            <a:off x="5943600" y="5562600"/>
            <a:ext cx="1219200" cy="457200"/>
          </a:xfrm>
          <a:prstGeom prst="rect">
            <a:avLst/>
          </a:prstGeom>
          <a:noFill/>
          <a:ln w="9525">
            <a:noFill/>
            <a:miter lim="800000"/>
            <a:headEnd/>
            <a:tailEnd/>
          </a:ln>
        </p:spPr>
        <p:txBody>
          <a:bodyPr>
            <a:spAutoFit/>
          </a:bodyPr>
          <a:lstStyle/>
          <a:p>
            <a:pPr algn="ctr"/>
            <a:r>
              <a:rPr lang="en-US" sz="2400"/>
              <a:t>END</a:t>
            </a:r>
          </a:p>
        </p:txBody>
      </p:sp>
      <p:sp>
        <p:nvSpPr>
          <p:cNvPr id="1017862" name="Text Box 6"/>
          <p:cNvSpPr txBox="1">
            <a:spLocks noChangeArrowheads="1"/>
          </p:cNvSpPr>
          <p:nvPr/>
        </p:nvSpPr>
        <p:spPr bwMode="auto">
          <a:xfrm>
            <a:off x="685800" y="2971800"/>
            <a:ext cx="3124200" cy="457200"/>
          </a:xfrm>
          <a:prstGeom prst="rect">
            <a:avLst/>
          </a:prstGeom>
          <a:noFill/>
          <a:ln w="9525">
            <a:noFill/>
            <a:miter lim="800000"/>
            <a:headEnd/>
            <a:tailEnd/>
          </a:ln>
        </p:spPr>
        <p:txBody>
          <a:bodyPr>
            <a:spAutoFit/>
          </a:bodyPr>
          <a:lstStyle/>
          <a:p>
            <a:pPr algn="ctr"/>
            <a:r>
              <a:rPr lang="en-US" sz="2400"/>
              <a:t>INTRODUCTION</a:t>
            </a:r>
          </a:p>
        </p:txBody>
      </p:sp>
      <p:sp>
        <p:nvSpPr>
          <p:cNvPr id="1017863" name="Text Box 7"/>
          <p:cNvSpPr txBox="1">
            <a:spLocks noChangeArrowheads="1"/>
          </p:cNvSpPr>
          <p:nvPr/>
        </p:nvSpPr>
        <p:spPr bwMode="auto">
          <a:xfrm>
            <a:off x="1566863" y="4191000"/>
            <a:ext cx="1328737" cy="457200"/>
          </a:xfrm>
          <a:prstGeom prst="rect">
            <a:avLst/>
          </a:prstGeom>
          <a:noFill/>
          <a:ln w="9525">
            <a:noFill/>
            <a:miter lim="800000"/>
            <a:headEnd/>
            <a:tailEnd/>
          </a:ln>
        </p:spPr>
        <p:txBody>
          <a:bodyPr>
            <a:spAutoFit/>
          </a:bodyPr>
          <a:lstStyle/>
          <a:p>
            <a:pPr algn="ctr"/>
            <a:r>
              <a:rPr lang="en-US" sz="2400"/>
              <a:t>BODY</a:t>
            </a:r>
          </a:p>
        </p:txBody>
      </p:sp>
      <p:sp>
        <p:nvSpPr>
          <p:cNvPr id="1017864" name="Text Box 8"/>
          <p:cNvSpPr txBox="1">
            <a:spLocks noChangeArrowheads="1"/>
          </p:cNvSpPr>
          <p:nvPr/>
        </p:nvSpPr>
        <p:spPr bwMode="auto">
          <a:xfrm>
            <a:off x="990600" y="5562600"/>
            <a:ext cx="2438400" cy="457200"/>
          </a:xfrm>
          <a:prstGeom prst="rect">
            <a:avLst/>
          </a:prstGeom>
          <a:noFill/>
          <a:ln w="9525">
            <a:noFill/>
            <a:miter lim="800000"/>
            <a:headEnd/>
            <a:tailEnd/>
          </a:ln>
        </p:spPr>
        <p:txBody>
          <a:bodyPr>
            <a:spAutoFit/>
          </a:bodyPr>
          <a:lstStyle/>
          <a:p>
            <a:pPr algn="ctr"/>
            <a:r>
              <a:rPr lang="en-US" sz="2400"/>
              <a:t>CONCLUSION</a:t>
            </a:r>
          </a:p>
        </p:txBody>
      </p:sp>
      <p:sp>
        <p:nvSpPr>
          <p:cNvPr id="1017865" name="Line 9"/>
          <p:cNvSpPr>
            <a:spLocks noChangeShapeType="1"/>
          </p:cNvSpPr>
          <p:nvPr/>
        </p:nvSpPr>
        <p:spPr bwMode="auto">
          <a:xfrm>
            <a:off x="2209800" y="3429000"/>
            <a:ext cx="0" cy="685800"/>
          </a:xfrm>
          <a:prstGeom prst="line">
            <a:avLst/>
          </a:prstGeom>
          <a:noFill/>
          <a:ln w="38100">
            <a:solidFill>
              <a:schemeClr val="tx1"/>
            </a:solidFill>
            <a:round/>
            <a:headEnd/>
            <a:tailEnd type="triangle" w="med" len="med"/>
          </a:ln>
        </p:spPr>
        <p:txBody>
          <a:bodyPr/>
          <a:lstStyle/>
          <a:p>
            <a:endParaRPr lang="en-US"/>
          </a:p>
        </p:txBody>
      </p:sp>
      <p:sp>
        <p:nvSpPr>
          <p:cNvPr id="1017866" name="Line 10"/>
          <p:cNvSpPr>
            <a:spLocks noChangeShapeType="1"/>
          </p:cNvSpPr>
          <p:nvPr/>
        </p:nvSpPr>
        <p:spPr bwMode="auto">
          <a:xfrm flipH="1">
            <a:off x="2209800" y="4648200"/>
            <a:ext cx="0" cy="838200"/>
          </a:xfrm>
          <a:prstGeom prst="line">
            <a:avLst/>
          </a:prstGeom>
          <a:noFill/>
          <a:ln w="38100">
            <a:solidFill>
              <a:schemeClr val="tx1"/>
            </a:solidFill>
            <a:round/>
            <a:headEnd/>
            <a:tailEnd type="triangle" w="med" len="med"/>
          </a:ln>
        </p:spPr>
        <p:txBody>
          <a:bodyPr/>
          <a:lstStyle/>
          <a:p>
            <a:endParaRPr lang="en-US"/>
          </a:p>
        </p:txBody>
      </p:sp>
      <p:sp>
        <p:nvSpPr>
          <p:cNvPr id="35851" name="Text Box 11"/>
          <p:cNvSpPr txBox="1">
            <a:spLocks noChangeArrowheads="1"/>
          </p:cNvSpPr>
          <p:nvPr/>
        </p:nvSpPr>
        <p:spPr bwMode="auto">
          <a:xfrm>
            <a:off x="4648200" y="1844675"/>
            <a:ext cx="4038600" cy="946150"/>
          </a:xfrm>
          <a:prstGeom prst="rect">
            <a:avLst/>
          </a:prstGeom>
          <a:noFill/>
          <a:ln w="9525">
            <a:noFill/>
            <a:miter lim="800000"/>
            <a:headEnd/>
            <a:tailEnd/>
          </a:ln>
        </p:spPr>
        <p:txBody>
          <a:bodyPr>
            <a:spAutoFit/>
          </a:bodyPr>
          <a:lstStyle/>
          <a:p>
            <a:pPr algn="ctr"/>
            <a:r>
              <a:rPr lang="en-US" sz="2800"/>
              <a:t>Telling a Story: </a:t>
            </a:r>
          </a:p>
          <a:p>
            <a:pPr algn="ctr"/>
            <a:r>
              <a:rPr lang="en-US" sz="2800"/>
              <a:t>Narrative</a:t>
            </a:r>
          </a:p>
        </p:txBody>
      </p:sp>
      <p:sp>
        <p:nvSpPr>
          <p:cNvPr id="35852" name="Text Box 12"/>
          <p:cNvSpPr txBox="1">
            <a:spLocks noChangeArrowheads="1"/>
          </p:cNvSpPr>
          <p:nvPr/>
        </p:nvSpPr>
        <p:spPr bwMode="auto">
          <a:xfrm>
            <a:off x="-304800" y="1828800"/>
            <a:ext cx="4800600" cy="946150"/>
          </a:xfrm>
          <a:prstGeom prst="rect">
            <a:avLst/>
          </a:prstGeom>
          <a:noFill/>
          <a:ln w="9525">
            <a:noFill/>
            <a:miter lim="800000"/>
            <a:headEnd/>
            <a:tailEnd/>
          </a:ln>
        </p:spPr>
        <p:txBody>
          <a:bodyPr>
            <a:spAutoFit/>
          </a:bodyPr>
          <a:lstStyle/>
          <a:p>
            <a:pPr algn="ctr"/>
            <a:r>
              <a:rPr lang="en-US"/>
              <a:t>     </a:t>
            </a:r>
            <a:r>
              <a:rPr lang="en-US" sz="2800"/>
              <a:t>Giving Information:  </a:t>
            </a:r>
          </a:p>
          <a:p>
            <a:pPr algn="ctr"/>
            <a:r>
              <a:rPr lang="en-US" sz="2800"/>
              <a:t>Expository</a:t>
            </a:r>
          </a:p>
        </p:txBody>
      </p:sp>
      <p:sp>
        <p:nvSpPr>
          <p:cNvPr id="35853" name="AutoShape 13"/>
          <p:cNvSpPr>
            <a:spLocks noChangeArrowheads="1"/>
          </p:cNvSpPr>
          <p:nvPr/>
        </p:nvSpPr>
        <p:spPr bwMode="auto">
          <a:xfrm>
            <a:off x="304800" y="1905000"/>
            <a:ext cx="3581400" cy="838200"/>
          </a:xfrm>
          <a:prstGeom prst="roundRect">
            <a:avLst>
              <a:gd name="adj" fmla="val 16667"/>
            </a:avLst>
          </a:prstGeom>
          <a:noFill/>
          <a:ln w="22225">
            <a:solidFill>
              <a:schemeClr val="tx1"/>
            </a:solidFill>
            <a:round/>
            <a:headEnd/>
            <a:tailEnd/>
          </a:ln>
        </p:spPr>
        <p:txBody>
          <a:bodyPr wrap="none" anchor="ctr"/>
          <a:lstStyle/>
          <a:p>
            <a:endParaRPr lang="en-US"/>
          </a:p>
        </p:txBody>
      </p:sp>
      <p:sp>
        <p:nvSpPr>
          <p:cNvPr id="35854" name="AutoShape 14"/>
          <p:cNvSpPr>
            <a:spLocks noChangeArrowheads="1"/>
          </p:cNvSpPr>
          <p:nvPr/>
        </p:nvSpPr>
        <p:spPr bwMode="auto">
          <a:xfrm>
            <a:off x="4953000" y="1905000"/>
            <a:ext cx="3276600" cy="838200"/>
          </a:xfrm>
          <a:prstGeom prst="roundRect">
            <a:avLst>
              <a:gd name="adj" fmla="val 16667"/>
            </a:avLst>
          </a:prstGeom>
          <a:noFill/>
          <a:ln w="22225">
            <a:solidFill>
              <a:schemeClr val="tx1"/>
            </a:solidFill>
            <a:round/>
            <a:headEnd/>
            <a:tailEnd/>
          </a:ln>
        </p:spPr>
        <p:txBody>
          <a:bodyPr wrap="none" anchor="ctr"/>
          <a:lstStyle/>
          <a:p>
            <a:pPr algn="ctr"/>
            <a:endParaRPr lang="en-US" sz="1000" i="1"/>
          </a:p>
        </p:txBody>
      </p:sp>
      <p:sp>
        <p:nvSpPr>
          <p:cNvPr id="1017871" name="Line 15"/>
          <p:cNvSpPr>
            <a:spLocks noChangeShapeType="1"/>
          </p:cNvSpPr>
          <p:nvPr/>
        </p:nvSpPr>
        <p:spPr bwMode="auto">
          <a:xfrm flipH="1">
            <a:off x="6553200" y="4648200"/>
            <a:ext cx="0" cy="838200"/>
          </a:xfrm>
          <a:prstGeom prst="line">
            <a:avLst/>
          </a:prstGeom>
          <a:noFill/>
          <a:ln w="38100">
            <a:solidFill>
              <a:schemeClr val="tx1"/>
            </a:solidFill>
            <a:round/>
            <a:headEnd/>
            <a:tailEnd type="triangle" w="med" len="med"/>
          </a:ln>
        </p:spPr>
        <p:txBody>
          <a:bodyPr/>
          <a:lstStyle/>
          <a:p>
            <a:endParaRPr lang="en-US"/>
          </a:p>
        </p:txBody>
      </p:sp>
      <p:sp>
        <p:nvSpPr>
          <p:cNvPr id="1017872" name="Line 16"/>
          <p:cNvSpPr>
            <a:spLocks noChangeShapeType="1"/>
          </p:cNvSpPr>
          <p:nvPr/>
        </p:nvSpPr>
        <p:spPr bwMode="auto">
          <a:xfrm>
            <a:off x="6553200" y="3429000"/>
            <a:ext cx="0" cy="685800"/>
          </a:xfrm>
          <a:prstGeom prst="line">
            <a:avLst/>
          </a:prstGeom>
          <a:noFill/>
          <a:ln w="38100">
            <a:solidFill>
              <a:schemeClr val="tx1"/>
            </a:solidFill>
            <a:round/>
            <a:headEnd/>
            <a:tailEnd type="triangle" w="med" len="med"/>
          </a:ln>
        </p:spPr>
        <p:txBody>
          <a:bodyPr/>
          <a:lstStyle/>
          <a:p>
            <a:endParaRPr lang="en-US"/>
          </a:p>
        </p:txBody>
      </p:sp>
      <p:sp>
        <p:nvSpPr>
          <p:cNvPr id="35857" name="Text Box 18"/>
          <p:cNvSpPr txBox="1">
            <a:spLocks noChangeArrowheads="1"/>
          </p:cNvSpPr>
          <p:nvPr/>
        </p:nvSpPr>
        <p:spPr bwMode="auto">
          <a:xfrm>
            <a:off x="3321050" y="2971800"/>
            <a:ext cx="1936750" cy="3270250"/>
          </a:xfrm>
          <a:prstGeom prst="rect">
            <a:avLst/>
          </a:prstGeom>
          <a:noFill/>
          <a:ln w="9525">
            <a:noFill/>
            <a:miter lim="800000"/>
            <a:headEnd/>
            <a:tailEnd/>
          </a:ln>
        </p:spPr>
        <p:txBody>
          <a:bodyPr wrap="none">
            <a:spAutoFit/>
          </a:bodyPr>
          <a:lstStyle/>
          <a:p>
            <a:r>
              <a:rPr lang="en-US">
                <a:solidFill>
                  <a:srgbClr val="3366FF"/>
                </a:solidFill>
              </a:rPr>
              <a:t>       Lead</a:t>
            </a:r>
          </a:p>
          <a:p>
            <a:r>
              <a:rPr lang="en-US">
                <a:solidFill>
                  <a:srgbClr val="009900"/>
                </a:solidFill>
              </a:rPr>
              <a:t> Topic Sentence</a:t>
            </a:r>
          </a:p>
          <a:p>
            <a:r>
              <a:rPr lang="en-US">
                <a:solidFill>
                  <a:srgbClr val="009900"/>
                </a:solidFill>
              </a:rPr>
              <a:t>Thesis Statement</a:t>
            </a:r>
          </a:p>
          <a:p>
            <a:endParaRPr lang="en-US"/>
          </a:p>
          <a:p>
            <a:endParaRPr lang="en-US"/>
          </a:p>
          <a:p>
            <a:r>
              <a:rPr lang="en-US"/>
              <a:t> Key/Star Ideas</a:t>
            </a:r>
          </a:p>
          <a:p>
            <a:r>
              <a:rPr lang="en-US"/>
              <a:t>   Transitions</a:t>
            </a:r>
          </a:p>
          <a:p>
            <a:r>
              <a:rPr lang="en-US">
                <a:solidFill>
                  <a:srgbClr val="FF0000"/>
                </a:solidFill>
              </a:rPr>
              <a:t>  Elaborations</a:t>
            </a:r>
          </a:p>
          <a:p>
            <a:endParaRPr lang="en-US"/>
          </a:p>
          <a:p>
            <a:endParaRPr lang="en-US"/>
          </a:p>
          <a:p>
            <a:r>
              <a:rPr lang="en-US">
                <a:solidFill>
                  <a:srgbClr val="009900"/>
                </a:solidFill>
              </a:rPr>
              <a:t>      Restatement</a:t>
            </a:r>
          </a:p>
          <a:p>
            <a:r>
              <a:rPr lang="en-US">
                <a:solidFill>
                  <a:srgbClr val="009900"/>
                </a:solidFill>
              </a:rPr>
              <a:t>    Summarization</a:t>
            </a:r>
          </a:p>
          <a:p>
            <a:r>
              <a:rPr lang="en-US">
                <a:solidFill>
                  <a:srgbClr val="009900"/>
                </a:solidFill>
              </a:rPr>
              <a:t>Encourage/Challenge</a:t>
            </a:r>
          </a:p>
        </p:txBody>
      </p:sp>
      <p:sp>
        <p:nvSpPr>
          <p:cNvPr id="35858" name="Text Box 19"/>
          <p:cNvSpPr txBox="1">
            <a:spLocks noChangeArrowheads="1"/>
          </p:cNvSpPr>
          <p:nvPr/>
        </p:nvSpPr>
        <p:spPr bwMode="auto">
          <a:xfrm>
            <a:off x="7096125" y="3048000"/>
            <a:ext cx="1800225" cy="3694113"/>
          </a:xfrm>
          <a:prstGeom prst="rect">
            <a:avLst/>
          </a:prstGeom>
          <a:noFill/>
          <a:ln w="9525">
            <a:noFill/>
            <a:miter lim="800000"/>
            <a:headEnd/>
            <a:tailEnd/>
          </a:ln>
        </p:spPr>
        <p:txBody>
          <a:bodyPr wrap="none">
            <a:spAutoFit/>
          </a:bodyPr>
          <a:lstStyle/>
          <a:p>
            <a:r>
              <a:rPr lang="en-US" dirty="0">
                <a:solidFill>
                  <a:srgbClr val="CC0099"/>
                </a:solidFill>
              </a:rPr>
              <a:t>       Setting</a:t>
            </a:r>
          </a:p>
          <a:p>
            <a:r>
              <a:rPr lang="en-US" dirty="0">
                <a:solidFill>
                  <a:srgbClr val="CC0099"/>
                </a:solidFill>
              </a:rPr>
              <a:t>     Character </a:t>
            </a:r>
          </a:p>
          <a:p>
            <a:r>
              <a:rPr lang="en-US" dirty="0">
                <a:solidFill>
                  <a:srgbClr val="CC0099"/>
                </a:solidFill>
              </a:rPr>
              <a:t>    Development</a:t>
            </a:r>
          </a:p>
          <a:p>
            <a:endParaRPr lang="en-US" dirty="0">
              <a:solidFill>
                <a:srgbClr val="CC0099"/>
              </a:solidFill>
            </a:endParaRPr>
          </a:p>
          <a:p>
            <a:r>
              <a:rPr lang="en-US" dirty="0">
                <a:solidFill>
                  <a:srgbClr val="CC0099"/>
                </a:solidFill>
              </a:rPr>
              <a:t>       </a:t>
            </a:r>
          </a:p>
          <a:p>
            <a:r>
              <a:rPr lang="en-US" dirty="0">
                <a:solidFill>
                  <a:srgbClr val="CC0099"/>
                </a:solidFill>
              </a:rPr>
              <a:t>        </a:t>
            </a:r>
            <a:r>
              <a:rPr lang="en-US" dirty="0" smtClean="0">
                <a:solidFill>
                  <a:srgbClr val="CC0099"/>
                </a:solidFill>
              </a:rPr>
              <a:t> </a:t>
            </a:r>
            <a:r>
              <a:rPr lang="en-US" dirty="0">
                <a:solidFill>
                  <a:srgbClr val="CC0099"/>
                </a:solidFill>
              </a:rPr>
              <a:t>Plot</a:t>
            </a:r>
          </a:p>
          <a:p>
            <a:r>
              <a:rPr lang="en-US" dirty="0">
                <a:solidFill>
                  <a:srgbClr val="CC0099"/>
                </a:solidFill>
              </a:rPr>
              <a:t>      </a:t>
            </a:r>
            <a:r>
              <a:rPr lang="en-US" dirty="0" smtClean="0">
                <a:solidFill>
                  <a:srgbClr val="CC0099"/>
                </a:solidFill>
              </a:rPr>
              <a:t> </a:t>
            </a:r>
            <a:r>
              <a:rPr lang="en-US" dirty="0">
                <a:solidFill>
                  <a:srgbClr val="CC0099"/>
                </a:solidFill>
              </a:rPr>
              <a:t>Events</a:t>
            </a:r>
          </a:p>
          <a:p>
            <a:r>
              <a:rPr lang="en-US" dirty="0">
                <a:solidFill>
                  <a:srgbClr val="CC0099"/>
                </a:solidFill>
              </a:rPr>
              <a:t>       </a:t>
            </a:r>
            <a:r>
              <a:rPr lang="en-US" dirty="0" smtClean="0">
                <a:solidFill>
                  <a:srgbClr val="CC0099"/>
                </a:solidFill>
              </a:rPr>
              <a:t>Conflict</a:t>
            </a:r>
            <a:endParaRPr lang="en-US" dirty="0">
              <a:solidFill>
                <a:srgbClr val="CC0099"/>
              </a:solidFill>
            </a:endParaRPr>
          </a:p>
          <a:p>
            <a:r>
              <a:rPr lang="en-US" dirty="0">
                <a:solidFill>
                  <a:srgbClr val="CC0099"/>
                </a:solidFill>
              </a:rPr>
              <a:t>       </a:t>
            </a:r>
            <a:r>
              <a:rPr lang="en-US" dirty="0" smtClean="0">
                <a:solidFill>
                  <a:srgbClr val="CC0099"/>
                </a:solidFill>
              </a:rPr>
              <a:t>Problem</a:t>
            </a:r>
            <a:endParaRPr lang="en-US" dirty="0">
              <a:solidFill>
                <a:srgbClr val="CC0099"/>
              </a:solidFill>
            </a:endParaRPr>
          </a:p>
          <a:p>
            <a:r>
              <a:rPr lang="en-US" dirty="0">
                <a:solidFill>
                  <a:srgbClr val="CC0099"/>
                </a:solidFill>
              </a:rPr>
              <a:t>        </a:t>
            </a:r>
            <a:r>
              <a:rPr lang="en-US" dirty="0" smtClean="0">
                <a:solidFill>
                  <a:srgbClr val="CC0099"/>
                </a:solidFill>
              </a:rPr>
              <a:t>Climax</a:t>
            </a:r>
            <a:endParaRPr lang="en-US" dirty="0">
              <a:solidFill>
                <a:srgbClr val="CC0099"/>
              </a:solidFill>
            </a:endParaRPr>
          </a:p>
          <a:p>
            <a:endParaRPr lang="en-US" dirty="0">
              <a:solidFill>
                <a:srgbClr val="CC0099"/>
              </a:solidFill>
            </a:endParaRPr>
          </a:p>
          <a:p>
            <a:endParaRPr lang="en-US" dirty="0">
              <a:solidFill>
                <a:srgbClr val="CC0099"/>
              </a:solidFill>
            </a:endParaRPr>
          </a:p>
          <a:p>
            <a:r>
              <a:rPr lang="en-US" dirty="0">
                <a:solidFill>
                  <a:srgbClr val="CC0099"/>
                </a:solidFill>
              </a:rPr>
              <a:t>       </a:t>
            </a:r>
            <a:r>
              <a:rPr lang="en-US" dirty="0" smtClean="0">
                <a:solidFill>
                  <a:srgbClr val="CC0099"/>
                </a:solidFill>
              </a:rPr>
              <a:t>Solution</a:t>
            </a:r>
            <a:endParaRPr lang="en-US" dirty="0">
              <a:solidFill>
                <a:srgbClr val="CC0099"/>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457200" y="1295400"/>
            <a:ext cx="3581400" cy="519113"/>
          </a:xfrm>
          <a:prstGeom prst="rect">
            <a:avLst/>
          </a:prstGeom>
          <a:noFill/>
          <a:ln w="9525">
            <a:noFill/>
            <a:miter lim="800000"/>
            <a:headEnd/>
            <a:tailEnd/>
          </a:ln>
        </p:spPr>
        <p:txBody>
          <a:bodyPr>
            <a:spAutoFit/>
          </a:bodyPr>
          <a:lstStyle/>
          <a:p>
            <a:pPr algn="ctr"/>
            <a:endParaRPr lang="en-US" b="1"/>
          </a:p>
          <a:p>
            <a:r>
              <a:rPr lang="en-US" sz="1200"/>
              <a:t>     </a:t>
            </a:r>
            <a:endParaRPr lang="en-US"/>
          </a:p>
        </p:txBody>
      </p:sp>
      <p:sp>
        <p:nvSpPr>
          <p:cNvPr id="36867" name="Text Box 3"/>
          <p:cNvSpPr txBox="1">
            <a:spLocks noChangeArrowheads="1"/>
          </p:cNvSpPr>
          <p:nvPr/>
        </p:nvSpPr>
        <p:spPr bwMode="auto">
          <a:xfrm>
            <a:off x="0" y="304800"/>
            <a:ext cx="9144000" cy="1431925"/>
          </a:xfrm>
          <a:prstGeom prst="rect">
            <a:avLst/>
          </a:prstGeom>
          <a:noFill/>
          <a:ln w="9525">
            <a:noFill/>
            <a:miter lim="800000"/>
            <a:headEnd/>
            <a:tailEnd/>
          </a:ln>
        </p:spPr>
        <p:txBody>
          <a:bodyPr>
            <a:spAutoFit/>
          </a:bodyPr>
          <a:lstStyle/>
          <a:p>
            <a:pPr algn="ctr"/>
            <a:r>
              <a:rPr lang="en-US" sz="4400" b="1" dirty="0">
                <a:solidFill>
                  <a:srgbClr val="660066"/>
                </a:solidFill>
              </a:rPr>
              <a:t>Two Kinds of Writing</a:t>
            </a:r>
            <a:r>
              <a:rPr lang="en-US" sz="4400" b="1" dirty="0"/>
              <a:t> </a:t>
            </a:r>
            <a:r>
              <a:rPr lang="en-US" sz="4400" b="1" dirty="0">
                <a:solidFill>
                  <a:srgbClr val="FC2A14"/>
                </a:solidFill>
              </a:rPr>
              <a:t/>
            </a:r>
            <a:br>
              <a:rPr lang="en-US" sz="4400" b="1" dirty="0">
                <a:solidFill>
                  <a:srgbClr val="FC2A14"/>
                </a:solidFill>
              </a:rPr>
            </a:br>
            <a:endParaRPr lang="en-US" sz="4400" dirty="0">
              <a:solidFill>
                <a:srgbClr val="FC2A14"/>
              </a:solidFill>
            </a:endParaRPr>
          </a:p>
        </p:txBody>
      </p:sp>
      <p:sp>
        <p:nvSpPr>
          <p:cNvPr id="36868" name="Line 4"/>
          <p:cNvSpPr>
            <a:spLocks noChangeShapeType="1"/>
          </p:cNvSpPr>
          <p:nvPr/>
        </p:nvSpPr>
        <p:spPr bwMode="auto">
          <a:xfrm>
            <a:off x="152400" y="1371600"/>
            <a:ext cx="8839200" cy="0"/>
          </a:xfrm>
          <a:prstGeom prst="line">
            <a:avLst/>
          </a:prstGeom>
          <a:noFill/>
          <a:ln w="9525">
            <a:solidFill>
              <a:schemeClr val="tx1"/>
            </a:solidFill>
            <a:round/>
            <a:headEnd/>
            <a:tailEnd/>
          </a:ln>
        </p:spPr>
        <p:txBody>
          <a:bodyPr/>
          <a:lstStyle/>
          <a:p>
            <a:endParaRPr lang="en-US"/>
          </a:p>
        </p:txBody>
      </p:sp>
      <p:sp>
        <p:nvSpPr>
          <p:cNvPr id="36869" name="Text Box 5"/>
          <p:cNvSpPr txBox="1">
            <a:spLocks noChangeArrowheads="1"/>
          </p:cNvSpPr>
          <p:nvPr/>
        </p:nvSpPr>
        <p:spPr bwMode="auto">
          <a:xfrm>
            <a:off x="152400" y="2133600"/>
            <a:ext cx="4572000" cy="4246563"/>
          </a:xfrm>
          <a:prstGeom prst="rect">
            <a:avLst/>
          </a:prstGeom>
          <a:noFill/>
          <a:ln w="9525">
            <a:noFill/>
            <a:miter lim="800000"/>
            <a:headEnd/>
            <a:tailEnd/>
          </a:ln>
        </p:spPr>
        <p:txBody>
          <a:bodyPr>
            <a:spAutoFit/>
          </a:bodyPr>
          <a:lstStyle/>
          <a:p>
            <a:pPr algn="ctr">
              <a:lnSpc>
                <a:spcPct val="90000"/>
              </a:lnSpc>
            </a:pPr>
            <a:endParaRPr lang="en-US" sz="1600"/>
          </a:p>
          <a:p>
            <a:pPr>
              <a:lnSpc>
                <a:spcPct val="90000"/>
              </a:lnSpc>
            </a:pPr>
            <a:r>
              <a:rPr lang="en-US" sz="1600"/>
              <a:t>   River otters are fascinating animals. There are many things that make them special. First, they love water. They like rivers, ponds and lakes. Their fur keeps them warm in cold water. Also otters are great swimmers. They dive, float, and glide through the water. This is easy for them because they have big back feet. Next, otters love to play. Some of their favorite games are hide-and-seek and sliding down hills. They usually live in a den with other otters, so they always have someone to play with. Otters are amazing creatures</a:t>
            </a:r>
            <a:r>
              <a:rPr lang="en-US"/>
              <a:t>.   </a:t>
            </a:r>
          </a:p>
          <a:p>
            <a:pPr>
              <a:lnSpc>
                <a:spcPct val="90000"/>
              </a:lnSpc>
            </a:pPr>
            <a:endParaRPr lang="en-US"/>
          </a:p>
          <a:p>
            <a:pPr>
              <a:lnSpc>
                <a:spcPct val="90000"/>
              </a:lnSpc>
            </a:pPr>
            <a:endParaRPr lang="en-US"/>
          </a:p>
          <a:p>
            <a:pPr>
              <a:lnSpc>
                <a:spcPct val="90000"/>
              </a:lnSpc>
            </a:pPr>
            <a:endParaRPr lang="en-US"/>
          </a:p>
          <a:p>
            <a:pPr>
              <a:lnSpc>
                <a:spcPct val="90000"/>
              </a:lnSpc>
            </a:pPr>
            <a:endParaRPr lang="en-US"/>
          </a:p>
          <a:p>
            <a:pPr algn="ctr">
              <a:lnSpc>
                <a:spcPct val="90000"/>
              </a:lnSpc>
            </a:pPr>
            <a:endParaRPr lang="en-US"/>
          </a:p>
        </p:txBody>
      </p:sp>
      <p:sp>
        <p:nvSpPr>
          <p:cNvPr id="651270" name="Text Box 6"/>
          <p:cNvSpPr txBox="1">
            <a:spLocks noChangeArrowheads="1"/>
          </p:cNvSpPr>
          <p:nvPr/>
        </p:nvSpPr>
        <p:spPr bwMode="auto">
          <a:xfrm>
            <a:off x="4724400" y="1600200"/>
            <a:ext cx="4038600" cy="457200"/>
          </a:xfrm>
          <a:prstGeom prst="rect">
            <a:avLst/>
          </a:prstGeom>
          <a:noFill/>
          <a:ln w="9525">
            <a:noFill/>
            <a:miter lim="800000"/>
            <a:headEnd/>
            <a:tailEnd/>
          </a:ln>
        </p:spPr>
        <p:txBody>
          <a:bodyPr>
            <a:spAutoFit/>
          </a:bodyPr>
          <a:lstStyle/>
          <a:p>
            <a:pPr algn="ctr"/>
            <a:r>
              <a:rPr lang="en-US" sz="2400" b="1"/>
              <a:t>Story</a:t>
            </a:r>
          </a:p>
        </p:txBody>
      </p:sp>
      <p:sp>
        <p:nvSpPr>
          <p:cNvPr id="651271" name="Text Box 7"/>
          <p:cNvSpPr txBox="1">
            <a:spLocks noChangeArrowheads="1"/>
          </p:cNvSpPr>
          <p:nvPr/>
        </p:nvSpPr>
        <p:spPr bwMode="auto">
          <a:xfrm>
            <a:off x="0" y="1600200"/>
            <a:ext cx="4800600" cy="457200"/>
          </a:xfrm>
          <a:prstGeom prst="rect">
            <a:avLst/>
          </a:prstGeom>
          <a:noFill/>
          <a:ln w="9525">
            <a:noFill/>
            <a:miter lim="800000"/>
            <a:headEnd/>
            <a:tailEnd/>
          </a:ln>
        </p:spPr>
        <p:txBody>
          <a:bodyPr anchor="b">
            <a:spAutoFit/>
          </a:bodyPr>
          <a:lstStyle/>
          <a:p>
            <a:pPr algn="ctr"/>
            <a:r>
              <a:rPr lang="en-US" b="1"/>
              <a:t>   </a:t>
            </a:r>
            <a:r>
              <a:rPr lang="en-US" sz="2400" b="1"/>
              <a:t> Information</a:t>
            </a:r>
          </a:p>
        </p:txBody>
      </p:sp>
      <p:sp>
        <p:nvSpPr>
          <p:cNvPr id="36872" name="AutoShape 8"/>
          <p:cNvSpPr>
            <a:spLocks noChangeArrowheads="1"/>
          </p:cNvSpPr>
          <p:nvPr/>
        </p:nvSpPr>
        <p:spPr bwMode="auto">
          <a:xfrm>
            <a:off x="4953000" y="1600200"/>
            <a:ext cx="3581400" cy="457200"/>
          </a:xfrm>
          <a:prstGeom prst="roundRect">
            <a:avLst>
              <a:gd name="adj" fmla="val 16667"/>
            </a:avLst>
          </a:prstGeom>
          <a:noFill/>
          <a:ln w="22225">
            <a:solidFill>
              <a:schemeClr val="bg2"/>
            </a:solidFill>
            <a:round/>
            <a:headEnd/>
            <a:tailEnd/>
          </a:ln>
        </p:spPr>
        <p:txBody>
          <a:bodyPr wrap="none" anchor="ctr"/>
          <a:lstStyle/>
          <a:p>
            <a:endParaRPr lang="en-US"/>
          </a:p>
        </p:txBody>
      </p:sp>
      <p:sp>
        <p:nvSpPr>
          <p:cNvPr id="36873" name="AutoShape 9"/>
          <p:cNvSpPr>
            <a:spLocks noChangeArrowheads="1"/>
          </p:cNvSpPr>
          <p:nvPr/>
        </p:nvSpPr>
        <p:spPr bwMode="auto">
          <a:xfrm>
            <a:off x="228600" y="1600200"/>
            <a:ext cx="4419600" cy="457200"/>
          </a:xfrm>
          <a:prstGeom prst="roundRect">
            <a:avLst>
              <a:gd name="adj" fmla="val 16667"/>
            </a:avLst>
          </a:prstGeom>
          <a:noFill/>
          <a:ln w="22225">
            <a:solidFill>
              <a:schemeClr val="bg2"/>
            </a:solidFill>
            <a:round/>
            <a:headEnd/>
            <a:tailEnd/>
          </a:ln>
        </p:spPr>
        <p:txBody>
          <a:bodyPr wrap="none" anchor="ctr"/>
          <a:lstStyle/>
          <a:p>
            <a:endParaRPr lang="en-US"/>
          </a:p>
        </p:txBody>
      </p:sp>
      <p:sp>
        <p:nvSpPr>
          <p:cNvPr id="36874" name="Text Box 10"/>
          <p:cNvSpPr txBox="1">
            <a:spLocks noChangeArrowheads="1"/>
          </p:cNvSpPr>
          <p:nvPr/>
        </p:nvSpPr>
        <p:spPr bwMode="auto">
          <a:xfrm>
            <a:off x="1708150" y="2032000"/>
            <a:ext cx="1308100" cy="366713"/>
          </a:xfrm>
          <a:prstGeom prst="rect">
            <a:avLst/>
          </a:prstGeom>
          <a:noFill/>
          <a:ln w="9525">
            <a:noFill/>
            <a:miter lim="800000"/>
            <a:headEnd/>
            <a:tailEnd/>
          </a:ln>
        </p:spPr>
        <p:txBody>
          <a:bodyPr wrap="none">
            <a:spAutoFit/>
          </a:bodyPr>
          <a:lstStyle/>
          <a:p>
            <a:pPr algn="ctr"/>
            <a:r>
              <a:rPr lang="en-US"/>
              <a:t>River Otters</a:t>
            </a:r>
          </a:p>
        </p:txBody>
      </p:sp>
      <p:sp>
        <p:nvSpPr>
          <p:cNvPr id="36875" name="Text Box 11"/>
          <p:cNvSpPr txBox="1">
            <a:spLocks noChangeArrowheads="1"/>
          </p:cNvSpPr>
          <p:nvPr/>
        </p:nvSpPr>
        <p:spPr bwMode="auto">
          <a:xfrm>
            <a:off x="4724400" y="2057400"/>
            <a:ext cx="4343400" cy="4102100"/>
          </a:xfrm>
          <a:prstGeom prst="rect">
            <a:avLst/>
          </a:prstGeom>
          <a:noFill/>
          <a:ln w="9525">
            <a:noFill/>
            <a:miter lim="800000"/>
            <a:headEnd/>
            <a:tailEnd/>
          </a:ln>
        </p:spPr>
        <p:txBody>
          <a:bodyPr>
            <a:spAutoFit/>
          </a:bodyPr>
          <a:lstStyle/>
          <a:p>
            <a:pPr>
              <a:lnSpc>
                <a:spcPct val="90000"/>
              </a:lnSpc>
              <a:spcBef>
                <a:spcPct val="50000"/>
              </a:spcBef>
            </a:pPr>
            <a:r>
              <a:rPr lang="en-US"/>
              <a:t>                         Ollie and Orpha    </a:t>
            </a:r>
          </a:p>
          <a:p>
            <a:pPr>
              <a:lnSpc>
                <a:spcPct val="90000"/>
              </a:lnSpc>
              <a:spcBef>
                <a:spcPct val="50000"/>
              </a:spcBef>
            </a:pPr>
            <a:r>
              <a:rPr lang="en-US"/>
              <a:t>    </a:t>
            </a:r>
            <a:r>
              <a:rPr lang="en-US" sz="1600"/>
              <a:t>Near the pond on the Henderson’s farm lived a family of otters. Ollie and Orpha were the youngest members of the den.</a:t>
            </a:r>
          </a:p>
          <a:p>
            <a:pPr>
              <a:lnSpc>
                <a:spcPct val="90000"/>
              </a:lnSpc>
              <a:spcBef>
                <a:spcPct val="50000"/>
              </a:spcBef>
            </a:pPr>
            <a:r>
              <a:rPr lang="en-US" sz="1600"/>
              <a:t>    One day, Mother Otter told Ollie and Orpha not to go near the water. They were surprised. Usually they were allowed to spend the day playing. Mother explained that friends were visiting, and it  was important to Mother that everything stayed neat and tidy.</a:t>
            </a:r>
          </a:p>
          <a:p>
            <a:pPr>
              <a:lnSpc>
                <a:spcPct val="90000"/>
              </a:lnSpc>
              <a:spcBef>
                <a:spcPct val="50000"/>
              </a:spcBef>
            </a:pPr>
            <a:r>
              <a:rPr lang="en-US" sz="1600"/>
              <a:t>    “Don’t get dirty,” she commanded. </a:t>
            </a:r>
          </a:p>
          <a:p>
            <a:pPr>
              <a:lnSpc>
                <a:spcPct val="90000"/>
              </a:lnSpc>
              <a:spcBef>
                <a:spcPct val="50000"/>
              </a:spcBef>
            </a:pPr>
            <a:r>
              <a:rPr lang="en-US" sz="1600"/>
              <a:t>    Of course we won’t , said Orpha as she looked at Ollie, who just smiled.</a:t>
            </a:r>
          </a:p>
          <a:p>
            <a:pPr>
              <a:lnSpc>
                <a:spcPct val="90000"/>
              </a:lnSpc>
              <a:spcBef>
                <a:spcPct val="50000"/>
              </a:spcBef>
            </a:pPr>
            <a:r>
              <a:rPr lang="en-US" sz="1600"/>
              <a:t>    After that, Orpha and Ollie went outside as Mother Otter cleaned the den. Orpha….</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51270"/>
                                        </p:tgtEl>
                                        <p:attrNameLst>
                                          <p:attrName>style.visibility</p:attrName>
                                        </p:attrNameLst>
                                      </p:cBhvr>
                                      <p:to>
                                        <p:strVal val="visible"/>
                                      </p:to>
                                    </p:set>
                                    <p:animEffect transition="in" filter="box(in)">
                                      <p:cBhvr>
                                        <p:cTn id="7" dur="500"/>
                                        <p:tgtEl>
                                          <p:spTgt spid="65127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51271"/>
                                        </p:tgtEl>
                                        <p:attrNameLst>
                                          <p:attrName>style.visibility</p:attrName>
                                        </p:attrNameLst>
                                      </p:cBhvr>
                                      <p:to>
                                        <p:strVal val="visible"/>
                                      </p:to>
                                    </p:set>
                                    <p:animEffect transition="in" filter="box(in)">
                                      <p:cBhvr>
                                        <p:cTn id="12" dur="500"/>
                                        <p:tgtEl>
                                          <p:spTgt spid="6512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1270" grpId="0"/>
      <p:bldP spid="65127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0" y="304800"/>
            <a:ext cx="9144000" cy="685800"/>
          </a:xfrm>
          <a:noFill/>
        </p:spPr>
        <p:txBody>
          <a:bodyPr/>
          <a:lstStyle/>
          <a:p>
            <a:pPr eaLnBrk="1" hangingPunct="1"/>
            <a:r>
              <a:rPr lang="en-US" dirty="0" smtClean="0"/>
              <a:t>Think About Colors</a:t>
            </a:r>
          </a:p>
        </p:txBody>
      </p:sp>
      <p:sp>
        <p:nvSpPr>
          <p:cNvPr id="37891" name="Text Box 3"/>
          <p:cNvSpPr txBox="1">
            <a:spLocks noChangeArrowheads="1"/>
          </p:cNvSpPr>
          <p:nvPr/>
        </p:nvSpPr>
        <p:spPr bwMode="auto">
          <a:xfrm>
            <a:off x="5334000" y="2528888"/>
            <a:ext cx="2286000" cy="457200"/>
          </a:xfrm>
          <a:prstGeom prst="rect">
            <a:avLst/>
          </a:prstGeom>
          <a:noFill/>
          <a:ln w="9525">
            <a:noFill/>
            <a:miter lim="800000"/>
            <a:headEnd/>
            <a:tailEnd/>
          </a:ln>
        </p:spPr>
        <p:txBody>
          <a:bodyPr>
            <a:spAutoFit/>
          </a:bodyPr>
          <a:lstStyle/>
          <a:p>
            <a:pPr algn="ctr"/>
            <a:r>
              <a:rPr lang="en-US" sz="2400" b="1"/>
              <a:t>BEGINNING</a:t>
            </a:r>
          </a:p>
        </p:txBody>
      </p:sp>
      <p:sp>
        <p:nvSpPr>
          <p:cNvPr id="37892" name="Text Box 4"/>
          <p:cNvSpPr txBox="1">
            <a:spLocks noChangeArrowheads="1"/>
          </p:cNvSpPr>
          <p:nvPr/>
        </p:nvSpPr>
        <p:spPr bwMode="auto">
          <a:xfrm>
            <a:off x="6019800" y="5653088"/>
            <a:ext cx="838200" cy="457200"/>
          </a:xfrm>
          <a:prstGeom prst="rect">
            <a:avLst/>
          </a:prstGeom>
          <a:noFill/>
          <a:ln w="9525">
            <a:noFill/>
            <a:miter lim="800000"/>
            <a:headEnd/>
            <a:tailEnd/>
          </a:ln>
        </p:spPr>
        <p:txBody>
          <a:bodyPr>
            <a:spAutoFit/>
          </a:bodyPr>
          <a:lstStyle/>
          <a:p>
            <a:pPr algn="ctr"/>
            <a:r>
              <a:rPr lang="en-US" sz="2400" b="1"/>
              <a:t>END</a:t>
            </a:r>
          </a:p>
        </p:txBody>
      </p:sp>
      <p:sp>
        <p:nvSpPr>
          <p:cNvPr id="37893" name="Text Box 5"/>
          <p:cNvSpPr txBox="1">
            <a:spLocks noChangeArrowheads="1"/>
          </p:cNvSpPr>
          <p:nvPr/>
        </p:nvSpPr>
        <p:spPr bwMode="auto">
          <a:xfrm>
            <a:off x="838200" y="2514600"/>
            <a:ext cx="2667000" cy="457200"/>
          </a:xfrm>
          <a:prstGeom prst="rect">
            <a:avLst/>
          </a:prstGeom>
          <a:noFill/>
          <a:ln w="9525">
            <a:noFill/>
            <a:miter lim="800000"/>
            <a:headEnd/>
            <a:tailEnd/>
          </a:ln>
        </p:spPr>
        <p:txBody>
          <a:bodyPr>
            <a:spAutoFit/>
          </a:bodyPr>
          <a:lstStyle/>
          <a:p>
            <a:pPr algn="ctr"/>
            <a:r>
              <a:rPr lang="en-US" sz="2400" b="1"/>
              <a:t>INTRODUCTION</a:t>
            </a:r>
          </a:p>
        </p:txBody>
      </p:sp>
      <p:sp>
        <p:nvSpPr>
          <p:cNvPr id="37894" name="Text Box 6"/>
          <p:cNvSpPr txBox="1">
            <a:spLocks noChangeArrowheads="1"/>
          </p:cNvSpPr>
          <p:nvPr/>
        </p:nvSpPr>
        <p:spPr bwMode="auto">
          <a:xfrm>
            <a:off x="1677988" y="4044950"/>
            <a:ext cx="1065212" cy="457200"/>
          </a:xfrm>
          <a:prstGeom prst="rect">
            <a:avLst/>
          </a:prstGeom>
          <a:noFill/>
          <a:ln w="9525">
            <a:noFill/>
            <a:miter lim="800000"/>
            <a:headEnd/>
            <a:tailEnd/>
          </a:ln>
        </p:spPr>
        <p:txBody>
          <a:bodyPr wrap="none">
            <a:spAutoFit/>
          </a:bodyPr>
          <a:lstStyle/>
          <a:p>
            <a:pPr algn="ctr"/>
            <a:r>
              <a:rPr lang="en-US" sz="2400" b="1"/>
              <a:t>BODY</a:t>
            </a:r>
          </a:p>
        </p:txBody>
      </p:sp>
      <p:sp>
        <p:nvSpPr>
          <p:cNvPr id="37895" name="Text Box 7"/>
          <p:cNvSpPr txBox="1">
            <a:spLocks noChangeArrowheads="1"/>
          </p:cNvSpPr>
          <p:nvPr/>
        </p:nvSpPr>
        <p:spPr bwMode="auto">
          <a:xfrm>
            <a:off x="990600" y="5653088"/>
            <a:ext cx="2362200" cy="457200"/>
          </a:xfrm>
          <a:prstGeom prst="rect">
            <a:avLst/>
          </a:prstGeom>
          <a:noFill/>
          <a:ln w="9525">
            <a:noFill/>
            <a:miter lim="800000"/>
            <a:headEnd/>
            <a:tailEnd/>
          </a:ln>
        </p:spPr>
        <p:txBody>
          <a:bodyPr>
            <a:spAutoFit/>
          </a:bodyPr>
          <a:lstStyle/>
          <a:p>
            <a:pPr algn="ctr"/>
            <a:r>
              <a:rPr lang="en-US" sz="2400" b="1"/>
              <a:t>CONCLUSION</a:t>
            </a:r>
          </a:p>
        </p:txBody>
      </p:sp>
      <p:sp>
        <p:nvSpPr>
          <p:cNvPr id="37896" name="Line 8"/>
          <p:cNvSpPr>
            <a:spLocks noChangeShapeType="1"/>
          </p:cNvSpPr>
          <p:nvPr/>
        </p:nvSpPr>
        <p:spPr bwMode="auto">
          <a:xfrm>
            <a:off x="2209800" y="2971800"/>
            <a:ext cx="0" cy="990600"/>
          </a:xfrm>
          <a:prstGeom prst="line">
            <a:avLst/>
          </a:prstGeom>
          <a:noFill/>
          <a:ln w="38100">
            <a:solidFill>
              <a:schemeClr val="tx1"/>
            </a:solidFill>
            <a:round/>
            <a:headEnd/>
            <a:tailEnd type="triangle" w="med" len="med"/>
          </a:ln>
        </p:spPr>
        <p:txBody>
          <a:bodyPr/>
          <a:lstStyle/>
          <a:p>
            <a:endParaRPr lang="en-US"/>
          </a:p>
        </p:txBody>
      </p:sp>
      <p:sp>
        <p:nvSpPr>
          <p:cNvPr id="37897" name="Line 9"/>
          <p:cNvSpPr>
            <a:spLocks noChangeShapeType="1"/>
          </p:cNvSpPr>
          <p:nvPr/>
        </p:nvSpPr>
        <p:spPr bwMode="auto">
          <a:xfrm>
            <a:off x="2209800" y="4648200"/>
            <a:ext cx="0" cy="990600"/>
          </a:xfrm>
          <a:prstGeom prst="line">
            <a:avLst/>
          </a:prstGeom>
          <a:noFill/>
          <a:ln w="38100">
            <a:solidFill>
              <a:schemeClr val="tx1"/>
            </a:solidFill>
            <a:round/>
            <a:headEnd/>
            <a:tailEnd type="triangle" w="med" len="med"/>
          </a:ln>
        </p:spPr>
        <p:txBody>
          <a:bodyPr/>
          <a:lstStyle/>
          <a:p>
            <a:endParaRPr lang="en-US"/>
          </a:p>
        </p:txBody>
      </p:sp>
      <p:sp>
        <p:nvSpPr>
          <p:cNvPr id="37898" name="Line 10"/>
          <p:cNvSpPr>
            <a:spLocks noChangeShapeType="1"/>
          </p:cNvSpPr>
          <p:nvPr/>
        </p:nvSpPr>
        <p:spPr bwMode="auto">
          <a:xfrm>
            <a:off x="6477000" y="2971800"/>
            <a:ext cx="0" cy="990600"/>
          </a:xfrm>
          <a:prstGeom prst="line">
            <a:avLst/>
          </a:prstGeom>
          <a:noFill/>
          <a:ln w="38100">
            <a:solidFill>
              <a:schemeClr val="tx1"/>
            </a:solidFill>
            <a:round/>
            <a:headEnd/>
            <a:tailEnd type="triangle" w="med" len="med"/>
          </a:ln>
        </p:spPr>
        <p:txBody>
          <a:bodyPr/>
          <a:lstStyle/>
          <a:p>
            <a:endParaRPr lang="en-US"/>
          </a:p>
        </p:txBody>
      </p:sp>
      <p:sp>
        <p:nvSpPr>
          <p:cNvPr id="37899" name="Line 11"/>
          <p:cNvSpPr>
            <a:spLocks noChangeShapeType="1"/>
          </p:cNvSpPr>
          <p:nvPr/>
        </p:nvSpPr>
        <p:spPr bwMode="auto">
          <a:xfrm>
            <a:off x="6477000" y="4648200"/>
            <a:ext cx="0" cy="990600"/>
          </a:xfrm>
          <a:prstGeom prst="line">
            <a:avLst/>
          </a:prstGeom>
          <a:noFill/>
          <a:ln w="38100">
            <a:solidFill>
              <a:schemeClr val="tx1"/>
            </a:solidFill>
            <a:round/>
            <a:headEnd/>
            <a:tailEnd type="triangle" w="med" len="med"/>
          </a:ln>
        </p:spPr>
        <p:txBody>
          <a:bodyPr/>
          <a:lstStyle/>
          <a:p>
            <a:endParaRPr lang="en-US"/>
          </a:p>
        </p:txBody>
      </p:sp>
      <p:sp>
        <p:nvSpPr>
          <p:cNvPr id="143372" name="Freeform 12"/>
          <p:cNvSpPr>
            <a:spLocks/>
          </p:cNvSpPr>
          <p:nvPr/>
        </p:nvSpPr>
        <p:spPr bwMode="auto">
          <a:xfrm>
            <a:off x="5816600" y="2895600"/>
            <a:ext cx="1270000" cy="2667000"/>
          </a:xfrm>
          <a:custGeom>
            <a:avLst/>
            <a:gdLst>
              <a:gd name="T0" fmla="*/ 2147483647 w 616"/>
              <a:gd name="T1" fmla="*/ 0 h 1312"/>
              <a:gd name="T2" fmla="*/ 2147483647 w 616"/>
              <a:gd name="T3" fmla="*/ 2147483647 h 1312"/>
              <a:gd name="T4" fmla="*/ 2147483647 w 616"/>
              <a:gd name="T5" fmla="*/ 2147483647 h 1312"/>
              <a:gd name="T6" fmla="*/ 2147483647 w 616"/>
              <a:gd name="T7" fmla="*/ 2147483647 h 1312"/>
              <a:gd name="T8" fmla="*/ 2147483647 w 616"/>
              <a:gd name="T9" fmla="*/ 2147483647 h 1312"/>
              <a:gd name="T10" fmla="*/ 2147483647 w 616"/>
              <a:gd name="T11" fmla="*/ 2147483647 h 1312"/>
              <a:gd name="T12" fmla="*/ 2147483647 w 616"/>
              <a:gd name="T13" fmla="*/ 2147483647 h 1312"/>
              <a:gd name="T14" fmla="*/ 2147483647 w 616"/>
              <a:gd name="T15" fmla="*/ 2147483647 h 1312"/>
              <a:gd name="T16" fmla="*/ 2147483647 w 616"/>
              <a:gd name="T17" fmla="*/ 2147483647 h 13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16"/>
              <a:gd name="T28" fmla="*/ 0 h 1312"/>
              <a:gd name="T29" fmla="*/ 616 w 616"/>
              <a:gd name="T30" fmla="*/ 1312 h 13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16" h="1312">
                <a:moveTo>
                  <a:pt x="392" y="0"/>
                </a:moveTo>
                <a:cubicBezTo>
                  <a:pt x="496" y="28"/>
                  <a:pt x="600" y="56"/>
                  <a:pt x="536" y="96"/>
                </a:cubicBezTo>
                <a:cubicBezTo>
                  <a:pt x="472" y="136"/>
                  <a:pt x="0" y="176"/>
                  <a:pt x="8" y="240"/>
                </a:cubicBezTo>
                <a:cubicBezTo>
                  <a:pt x="16" y="304"/>
                  <a:pt x="568" y="384"/>
                  <a:pt x="584" y="480"/>
                </a:cubicBezTo>
                <a:cubicBezTo>
                  <a:pt x="600" y="576"/>
                  <a:pt x="120" y="736"/>
                  <a:pt x="104" y="816"/>
                </a:cubicBezTo>
                <a:cubicBezTo>
                  <a:pt x="88" y="896"/>
                  <a:pt x="504" y="896"/>
                  <a:pt x="488" y="960"/>
                </a:cubicBezTo>
                <a:cubicBezTo>
                  <a:pt x="472" y="1024"/>
                  <a:pt x="0" y="1144"/>
                  <a:pt x="8" y="1200"/>
                </a:cubicBezTo>
                <a:cubicBezTo>
                  <a:pt x="16" y="1256"/>
                  <a:pt x="456" y="1280"/>
                  <a:pt x="536" y="1296"/>
                </a:cubicBezTo>
                <a:cubicBezTo>
                  <a:pt x="616" y="1312"/>
                  <a:pt x="552" y="1304"/>
                  <a:pt x="488" y="1296"/>
                </a:cubicBezTo>
              </a:path>
            </a:pathLst>
          </a:custGeom>
          <a:noFill/>
          <a:ln w="22225">
            <a:solidFill>
              <a:srgbClr val="CC00FF"/>
            </a:solidFill>
            <a:round/>
            <a:headEnd/>
            <a:tailEnd/>
          </a:ln>
        </p:spPr>
        <p:txBody>
          <a:bodyPr/>
          <a:lstStyle/>
          <a:p>
            <a:endParaRPr lang="en-US"/>
          </a:p>
        </p:txBody>
      </p:sp>
      <p:sp>
        <p:nvSpPr>
          <p:cNvPr id="143373" name="Freeform 13"/>
          <p:cNvSpPr>
            <a:spLocks/>
          </p:cNvSpPr>
          <p:nvPr/>
        </p:nvSpPr>
        <p:spPr bwMode="auto">
          <a:xfrm>
            <a:off x="3365500" y="2667000"/>
            <a:ext cx="749300" cy="330200"/>
          </a:xfrm>
          <a:custGeom>
            <a:avLst/>
            <a:gdLst>
              <a:gd name="T0" fmla="*/ 2147483647 w 472"/>
              <a:gd name="T1" fmla="*/ 2147483647 h 208"/>
              <a:gd name="T2" fmla="*/ 2147483647 w 472"/>
              <a:gd name="T3" fmla="*/ 2147483647 h 208"/>
              <a:gd name="T4" fmla="*/ 2147483647 w 472"/>
              <a:gd name="T5" fmla="*/ 2147483647 h 208"/>
              <a:gd name="T6" fmla="*/ 2147483647 w 472"/>
              <a:gd name="T7" fmla="*/ 2147483647 h 208"/>
              <a:gd name="T8" fmla="*/ 2147483647 w 472"/>
              <a:gd name="T9" fmla="*/ 2147483647 h 208"/>
              <a:gd name="T10" fmla="*/ 0 60000 65536"/>
              <a:gd name="T11" fmla="*/ 0 60000 65536"/>
              <a:gd name="T12" fmla="*/ 0 60000 65536"/>
              <a:gd name="T13" fmla="*/ 0 60000 65536"/>
              <a:gd name="T14" fmla="*/ 0 60000 65536"/>
              <a:gd name="T15" fmla="*/ 0 w 472"/>
              <a:gd name="T16" fmla="*/ 0 h 208"/>
              <a:gd name="T17" fmla="*/ 472 w 472"/>
              <a:gd name="T18" fmla="*/ 208 h 208"/>
            </a:gdLst>
            <a:ahLst/>
            <a:cxnLst>
              <a:cxn ang="T10">
                <a:pos x="T0" y="T1"/>
              </a:cxn>
              <a:cxn ang="T11">
                <a:pos x="T2" y="T3"/>
              </a:cxn>
              <a:cxn ang="T12">
                <a:pos x="T4" y="T5"/>
              </a:cxn>
              <a:cxn ang="T13">
                <a:pos x="T6" y="T7"/>
              </a:cxn>
              <a:cxn ang="T14">
                <a:pos x="T8" y="T9"/>
              </a:cxn>
            </a:cxnLst>
            <a:rect l="T15" t="T16" r="T17" b="T18"/>
            <a:pathLst>
              <a:path w="472" h="208">
                <a:moveTo>
                  <a:pt x="104" y="16"/>
                </a:moveTo>
                <a:cubicBezTo>
                  <a:pt x="256" y="8"/>
                  <a:pt x="408" y="0"/>
                  <a:pt x="392" y="16"/>
                </a:cubicBezTo>
                <a:cubicBezTo>
                  <a:pt x="376" y="32"/>
                  <a:pt x="0" y="96"/>
                  <a:pt x="8" y="112"/>
                </a:cubicBezTo>
                <a:cubicBezTo>
                  <a:pt x="16" y="128"/>
                  <a:pt x="408" y="96"/>
                  <a:pt x="440" y="112"/>
                </a:cubicBezTo>
                <a:cubicBezTo>
                  <a:pt x="472" y="128"/>
                  <a:pt x="240" y="192"/>
                  <a:pt x="200" y="208"/>
                </a:cubicBezTo>
              </a:path>
            </a:pathLst>
          </a:custGeom>
          <a:noFill/>
          <a:ln w="41275">
            <a:solidFill>
              <a:srgbClr val="00CC66"/>
            </a:solidFill>
            <a:round/>
            <a:headEnd/>
            <a:tailEnd/>
          </a:ln>
        </p:spPr>
        <p:txBody>
          <a:bodyPr/>
          <a:lstStyle/>
          <a:p>
            <a:endParaRPr lang="en-US"/>
          </a:p>
        </p:txBody>
      </p:sp>
      <p:sp>
        <p:nvSpPr>
          <p:cNvPr id="143374" name="Freeform 14"/>
          <p:cNvSpPr>
            <a:spLocks/>
          </p:cNvSpPr>
          <p:nvPr/>
        </p:nvSpPr>
        <p:spPr bwMode="auto">
          <a:xfrm>
            <a:off x="3213100" y="3276600"/>
            <a:ext cx="901700" cy="609600"/>
          </a:xfrm>
          <a:custGeom>
            <a:avLst/>
            <a:gdLst>
              <a:gd name="T0" fmla="*/ 2147483647 w 472"/>
              <a:gd name="T1" fmla="*/ 2147483647 h 208"/>
              <a:gd name="T2" fmla="*/ 2147483647 w 472"/>
              <a:gd name="T3" fmla="*/ 2147483647 h 208"/>
              <a:gd name="T4" fmla="*/ 2147483647 w 472"/>
              <a:gd name="T5" fmla="*/ 2147483647 h 208"/>
              <a:gd name="T6" fmla="*/ 2147483647 w 472"/>
              <a:gd name="T7" fmla="*/ 2147483647 h 208"/>
              <a:gd name="T8" fmla="*/ 2147483647 w 472"/>
              <a:gd name="T9" fmla="*/ 2147483647 h 208"/>
              <a:gd name="T10" fmla="*/ 0 60000 65536"/>
              <a:gd name="T11" fmla="*/ 0 60000 65536"/>
              <a:gd name="T12" fmla="*/ 0 60000 65536"/>
              <a:gd name="T13" fmla="*/ 0 60000 65536"/>
              <a:gd name="T14" fmla="*/ 0 60000 65536"/>
              <a:gd name="T15" fmla="*/ 0 w 472"/>
              <a:gd name="T16" fmla="*/ 0 h 208"/>
              <a:gd name="T17" fmla="*/ 472 w 472"/>
              <a:gd name="T18" fmla="*/ 208 h 208"/>
            </a:gdLst>
            <a:ahLst/>
            <a:cxnLst>
              <a:cxn ang="T10">
                <a:pos x="T0" y="T1"/>
              </a:cxn>
              <a:cxn ang="T11">
                <a:pos x="T2" y="T3"/>
              </a:cxn>
              <a:cxn ang="T12">
                <a:pos x="T4" y="T5"/>
              </a:cxn>
              <a:cxn ang="T13">
                <a:pos x="T6" y="T7"/>
              </a:cxn>
              <a:cxn ang="T14">
                <a:pos x="T8" y="T9"/>
              </a:cxn>
            </a:cxnLst>
            <a:rect l="T15" t="T16" r="T17" b="T18"/>
            <a:pathLst>
              <a:path w="472" h="208">
                <a:moveTo>
                  <a:pt x="104" y="16"/>
                </a:moveTo>
                <a:cubicBezTo>
                  <a:pt x="256" y="8"/>
                  <a:pt x="408" y="0"/>
                  <a:pt x="392" y="16"/>
                </a:cubicBezTo>
                <a:cubicBezTo>
                  <a:pt x="376" y="32"/>
                  <a:pt x="0" y="96"/>
                  <a:pt x="8" y="112"/>
                </a:cubicBezTo>
                <a:cubicBezTo>
                  <a:pt x="16" y="128"/>
                  <a:pt x="408" y="96"/>
                  <a:pt x="440" y="112"/>
                </a:cubicBezTo>
                <a:cubicBezTo>
                  <a:pt x="472" y="128"/>
                  <a:pt x="240" y="192"/>
                  <a:pt x="200" y="208"/>
                </a:cubicBezTo>
              </a:path>
            </a:pathLst>
          </a:custGeom>
          <a:noFill/>
          <a:ln w="41275">
            <a:solidFill>
              <a:srgbClr val="FFFF00"/>
            </a:solidFill>
            <a:round/>
            <a:headEnd/>
            <a:tailEnd/>
          </a:ln>
        </p:spPr>
        <p:txBody>
          <a:bodyPr/>
          <a:lstStyle/>
          <a:p>
            <a:endParaRPr lang="en-US"/>
          </a:p>
        </p:txBody>
      </p:sp>
      <p:sp>
        <p:nvSpPr>
          <p:cNvPr id="143375" name="Freeform 15"/>
          <p:cNvSpPr>
            <a:spLocks/>
          </p:cNvSpPr>
          <p:nvPr/>
        </p:nvSpPr>
        <p:spPr bwMode="auto">
          <a:xfrm>
            <a:off x="3124200" y="4267200"/>
            <a:ext cx="990600" cy="762000"/>
          </a:xfrm>
          <a:custGeom>
            <a:avLst/>
            <a:gdLst>
              <a:gd name="T0" fmla="*/ 2147483647 w 472"/>
              <a:gd name="T1" fmla="*/ 2147483647 h 208"/>
              <a:gd name="T2" fmla="*/ 2147483647 w 472"/>
              <a:gd name="T3" fmla="*/ 2147483647 h 208"/>
              <a:gd name="T4" fmla="*/ 2147483647 w 472"/>
              <a:gd name="T5" fmla="*/ 2147483647 h 208"/>
              <a:gd name="T6" fmla="*/ 2147483647 w 472"/>
              <a:gd name="T7" fmla="*/ 2147483647 h 208"/>
              <a:gd name="T8" fmla="*/ 2147483647 w 472"/>
              <a:gd name="T9" fmla="*/ 2147483647 h 208"/>
              <a:gd name="T10" fmla="*/ 0 60000 65536"/>
              <a:gd name="T11" fmla="*/ 0 60000 65536"/>
              <a:gd name="T12" fmla="*/ 0 60000 65536"/>
              <a:gd name="T13" fmla="*/ 0 60000 65536"/>
              <a:gd name="T14" fmla="*/ 0 60000 65536"/>
              <a:gd name="T15" fmla="*/ 0 w 472"/>
              <a:gd name="T16" fmla="*/ 0 h 208"/>
              <a:gd name="T17" fmla="*/ 472 w 472"/>
              <a:gd name="T18" fmla="*/ 208 h 208"/>
            </a:gdLst>
            <a:ahLst/>
            <a:cxnLst>
              <a:cxn ang="T10">
                <a:pos x="T0" y="T1"/>
              </a:cxn>
              <a:cxn ang="T11">
                <a:pos x="T2" y="T3"/>
              </a:cxn>
              <a:cxn ang="T12">
                <a:pos x="T4" y="T5"/>
              </a:cxn>
              <a:cxn ang="T13">
                <a:pos x="T6" y="T7"/>
              </a:cxn>
              <a:cxn ang="T14">
                <a:pos x="T8" y="T9"/>
              </a:cxn>
            </a:cxnLst>
            <a:rect l="T15" t="T16" r="T17" b="T18"/>
            <a:pathLst>
              <a:path w="472" h="208">
                <a:moveTo>
                  <a:pt x="104" y="16"/>
                </a:moveTo>
                <a:cubicBezTo>
                  <a:pt x="256" y="8"/>
                  <a:pt x="408" y="0"/>
                  <a:pt x="392" y="16"/>
                </a:cubicBezTo>
                <a:cubicBezTo>
                  <a:pt x="376" y="32"/>
                  <a:pt x="0" y="96"/>
                  <a:pt x="8" y="112"/>
                </a:cubicBezTo>
                <a:cubicBezTo>
                  <a:pt x="16" y="128"/>
                  <a:pt x="408" y="96"/>
                  <a:pt x="440" y="112"/>
                </a:cubicBezTo>
                <a:cubicBezTo>
                  <a:pt x="472" y="128"/>
                  <a:pt x="240" y="192"/>
                  <a:pt x="200" y="208"/>
                </a:cubicBezTo>
              </a:path>
            </a:pathLst>
          </a:custGeom>
          <a:noFill/>
          <a:ln w="41275">
            <a:solidFill>
              <a:srgbClr val="FF0000"/>
            </a:solidFill>
            <a:round/>
            <a:headEnd/>
            <a:tailEnd/>
          </a:ln>
        </p:spPr>
        <p:txBody>
          <a:bodyPr/>
          <a:lstStyle/>
          <a:p>
            <a:endParaRPr lang="en-US"/>
          </a:p>
        </p:txBody>
      </p:sp>
      <p:sp>
        <p:nvSpPr>
          <p:cNvPr id="143376" name="Freeform 16"/>
          <p:cNvSpPr>
            <a:spLocks/>
          </p:cNvSpPr>
          <p:nvPr/>
        </p:nvSpPr>
        <p:spPr bwMode="auto">
          <a:xfrm>
            <a:off x="3200400" y="5562600"/>
            <a:ext cx="838200" cy="381000"/>
          </a:xfrm>
          <a:custGeom>
            <a:avLst/>
            <a:gdLst>
              <a:gd name="T0" fmla="*/ 2147483647 w 472"/>
              <a:gd name="T1" fmla="*/ 2147483647 h 208"/>
              <a:gd name="T2" fmla="*/ 2147483647 w 472"/>
              <a:gd name="T3" fmla="*/ 2147483647 h 208"/>
              <a:gd name="T4" fmla="*/ 2147483647 w 472"/>
              <a:gd name="T5" fmla="*/ 2147483647 h 208"/>
              <a:gd name="T6" fmla="*/ 2147483647 w 472"/>
              <a:gd name="T7" fmla="*/ 2147483647 h 208"/>
              <a:gd name="T8" fmla="*/ 2147483647 w 472"/>
              <a:gd name="T9" fmla="*/ 2147483647 h 208"/>
              <a:gd name="T10" fmla="*/ 0 60000 65536"/>
              <a:gd name="T11" fmla="*/ 0 60000 65536"/>
              <a:gd name="T12" fmla="*/ 0 60000 65536"/>
              <a:gd name="T13" fmla="*/ 0 60000 65536"/>
              <a:gd name="T14" fmla="*/ 0 60000 65536"/>
              <a:gd name="T15" fmla="*/ 0 w 472"/>
              <a:gd name="T16" fmla="*/ 0 h 208"/>
              <a:gd name="T17" fmla="*/ 472 w 472"/>
              <a:gd name="T18" fmla="*/ 208 h 208"/>
            </a:gdLst>
            <a:ahLst/>
            <a:cxnLst>
              <a:cxn ang="T10">
                <a:pos x="T0" y="T1"/>
              </a:cxn>
              <a:cxn ang="T11">
                <a:pos x="T2" y="T3"/>
              </a:cxn>
              <a:cxn ang="T12">
                <a:pos x="T4" y="T5"/>
              </a:cxn>
              <a:cxn ang="T13">
                <a:pos x="T6" y="T7"/>
              </a:cxn>
              <a:cxn ang="T14">
                <a:pos x="T8" y="T9"/>
              </a:cxn>
            </a:cxnLst>
            <a:rect l="T15" t="T16" r="T17" b="T18"/>
            <a:pathLst>
              <a:path w="472" h="208">
                <a:moveTo>
                  <a:pt x="104" y="16"/>
                </a:moveTo>
                <a:cubicBezTo>
                  <a:pt x="256" y="8"/>
                  <a:pt x="408" y="0"/>
                  <a:pt x="392" y="16"/>
                </a:cubicBezTo>
                <a:cubicBezTo>
                  <a:pt x="376" y="32"/>
                  <a:pt x="0" y="96"/>
                  <a:pt x="8" y="112"/>
                </a:cubicBezTo>
                <a:cubicBezTo>
                  <a:pt x="16" y="128"/>
                  <a:pt x="408" y="96"/>
                  <a:pt x="440" y="112"/>
                </a:cubicBezTo>
                <a:cubicBezTo>
                  <a:pt x="472" y="128"/>
                  <a:pt x="240" y="192"/>
                  <a:pt x="200" y="208"/>
                </a:cubicBezTo>
              </a:path>
            </a:pathLst>
          </a:custGeom>
          <a:noFill/>
          <a:ln w="41275">
            <a:solidFill>
              <a:srgbClr val="00CC66"/>
            </a:solidFill>
            <a:round/>
            <a:headEnd/>
            <a:tailEnd/>
          </a:ln>
        </p:spPr>
        <p:txBody>
          <a:bodyPr/>
          <a:lstStyle/>
          <a:p>
            <a:endParaRPr lang="en-US"/>
          </a:p>
        </p:txBody>
      </p:sp>
      <p:sp>
        <p:nvSpPr>
          <p:cNvPr id="37905" name="Text Box 17"/>
          <p:cNvSpPr txBox="1">
            <a:spLocks noChangeArrowheads="1"/>
          </p:cNvSpPr>
          <p:nvPr/>
        </p:nvSpPr>
        <p:spPr bwMode="auto">
          <a:xfrm>
            <a:off x="4724400" y="1676400"/>
            <a:ext cx="3276600" cy="519113"/>
          </a:xfrm>
          <a:prstGeom prst="rect">
            <a:avLst/>
          </a:prstGeom>
          <a:noFill/>
          <a:ln w="9525">
            <a:noFill/>
            <a:miter lim="800000"/>
            <a:headEnd/>
            <a:tailEnd/>
          </a:ln>
        </p:spPr>
        <p:txBody>
          <a:bodyPr>
            <a:spAutoFit/>
          </a:bodyPr>
          <a:lstStyle/>
          <a:p>
            <a:pPr algn="ctr"/>
            <a:r>
              <a:rPr lang="en-US" sz="2800" b="1"/>
              <a:t>Narrative</a:t>
            </a:r>
          </a:p>
        </p:txBody>
      </p:sp>
      <p:sp>
        <p:nvSpPr>
          <p:cNvPr id="37906" name="Text Box 18"/>
          <p:cNvSpPr txBox="1">
            <a:spLocks noChangeArrowheads="1"/>
          </p:cNvSpPr>
          <p:nvPr/>
        </p:nvSpPr>
        <p:spPr bwMode="auto">
          <a:xfrm>
            <a:off x="609600" y="1676400"/>
            <a:ext cx="3429000" cy="519113"/>
          </a:xfrm>
          <a:prstGeom prst="rect">
            <a:avLst/>
          </a:prstGeom>
          <a:noFill/>
          <a:ln w="9525">
            <a:noFill/>
            <a:miter lim="800000"/>
            <a:headEnd/>
            <a:tailEnd/>
          </a:ln>
        </p:spPr>
        <p:txBody>
          <a:bodyPr>
            <a:spAutoFit/>
          </a:bodyPr>
          <a:lstStyle/>
          <a:p>
            <a:pPr algn="ctr"/>
            <a:r>
              <a:rPr lang="en-US" sz="2800" b="1"/>
              <a:t>Expository</a:t>
            </a:r>
          </a:p>
        </p:txBody>
      </p:sp>
      <p:sp>
        <p:nvSpPr>
          <p:cNvPr id="37907" name="AutoShape 19"/>
          <p:cNvSpPr>
            <a:spLocks noChangeArrowheads="1"/>
          </p:cNvSpPr>
          <p:nvPr/>
        </p:nvSpPr>
        <p:spPr bwMode="auto">
          <a:xfrm>
            <a:off x="609600" y="1752600"/>
            <a:ext cx="3429000" cy="457200"/>
          </a:xfrm>
          <a:prstGeom prst="roundRect">
            <a:avLst>
              <a:gd name="adj" fmla="val 16667"/>
            </a:avLst>
          </a:prstGeom>
          <a:noFill/>
          <a:ln w="22225">
            <a:solidFill>
              <a:schemeClr val="tx1"/>
            </a:solidFill>
            <a:round/>
            <a:headEnd/>
            <a:tailEnd/>
          </a:ln>
        </p:spPr>
        <p:txBody>
          <a:bodyPr wrap="none" anchor="ctr"/>
          <a:lstStyle/>
          <a:p>
            <a:endParaRPr lang="en-US"/>
          </a:p>
        </p:txBody>
      </p:sp>
      <p:sp>
        <p:nvSpPr>
          <p:cNvPr id="37908" name="Text Box 20"/>
          <p:cNvSpPr txBox="1">
            <a:spLocks noChangeArrowheads="1"/>
          </p:cNvSpPr>
          <p:nvPr/>
        </p:nvSpPr>
        <p:spPr bwMode="auto">
          <a:xfrm>
            <a:off x="5638800" y="4052888"/>
            <a:ext cx="1600200" cy="457200"/>
          </a:xfrm>
          <a:prstGeom prst="rect">
            <a:avLst/>
          </a:prstGeom>
          <a:noFill/>
          <a:ln w="9525">
            <a:noFill/>
            <a:miter lim="800000"/>
            <a:headEnd/>
            <a:tailEnd/>
          </a:ln>
        </p:spPr>
        <p:txBody>
          <a:bodyPr>
            <a:spAutoFit/>
          </a:bodyPr>
          <a:lstStyle/>
          <a:p>
            <a:pPr algn="ctr"/>
            <a:r>
              <a:rPr lang="en-US" sz="2400" b="1"/>
              <a:t>MIDDLE</a:t>
            </a:r>
          </a:p>
        </p:txBody>
      </p:sp>
      <p:sp>
        <p:nvSpPr>
          <p:cNvPr id="37909" name="AutoShape 21"/>
          <p:cNvSpPr>
            <a:spLocks noChangeArrowheads="1"/>
          </p:cNvSpPr>
          <p:nvPr/>
        </p:nvSpPr>
        <p:spPr bwMode="auto">
          <a:xfrm>
            <a:off x="4648200" y="1752600"/>
            <a:ext cx="3429000" cy="457200"/>
          </a:xfrm>
          <a:prstGeom prst="roundRect">
            <a:avLst>
              <a:gd name="adj" fmla="val 16667"/>
            </a:avLst>
          </a:prstGeom>
          <a:noFill/>
          <a:ln w="22225">
            <a:solidFill>
              <a:schemeClr val="tx1"/>
            </a:solidFill>
            <a:round/>
            <a:headEnd/>
            <a:tailEnd/>
          </a:ln>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143372"/>
                                        </p:tgtEl>
                                        <p:attrNameLst>
                                          <p:attrName>style.visibility</p:attrName>
                                        </p:attrNameLst>
                                      </p:cBhvr>
                                      <p:to>
                                        <p:strVal val="visible"/>
                                      </p:to>
                                    </p:set>
                                    <p:anim calcmode="lin" valueType="num">
                                      <p:cBhvr>
                                        <p:cTn id="7" dur="500" fill="hold"/>
                                        <p:tgtEl>
                                          <p:spTgt spid="143372"/>
                                        </p:tgtEl>
                                        <p:attrNameLst>
                                          <p:attrName>ppt_w</p:attrName>
                                        </p:attrNameLst>
                                      </p:cBhvr>
                                      <p:tavLst>
                                        <p:tav tm="0">
                                          <p:val>
                                            <p:fltVal val="0"/>
                                          </p:val>
                                        </p:tav>
                                        <p:tav tm="100000">
                                          <p:val>
                                            <p:strVal val="#ppt_w"/>
                                          </p:val>
                                        </p:tav>
                                      </p:tavLst>
                                    </p:anim>
                                    <p:anim calcmode="lin" valueType="num">
                                      <p:cBhvr>
                                        <p:cTn id="8" dur="500" fill="hold"/>
                                        <p:tgtEl>
                                          <p:spTgt spid="143372"/>
                                        </p:tgtEl>
                                        <p:attrNameLst>
                                          <p:attrName>ppt_h</p:attrName>
                                        </p:attrNameLst>
                                      </p:cBhvr>
                                      <p:tavLst>
                                        <p:tav tm="0">
                                          <p:val>
                                            <p:fltVal val="0"/>
                                          </p:val>
                                        </p:tav>
                                        <p:tav tm="100000">
                                          <p:val>
                                            <p:strVal val="#ppt_h"/>
                                          </p:val>
                                        </p:tav>
                                      </p:tavLst>
                                    </p:anim>
                                    <p:anim calcmode="lin" valueType="num">
                                      <p:cBhvr>
                                        <p:cTn id="9" dur="500" fill="hold"/>
                                        <p:tgtEl>
                                          <p:spTgt spid="143372"/>
                                        </p:tgtEl>
                                        <p:attrNameLst>
                                          <p:attrName>style.rotation</p:attrName>
                                        </p:attrNameLst>
                                      </p:cBhvr>
                                      <p:tavLst>
                                        <p:tav tm="0">
                                          <p:val>
                                            <p:fltVal val="360"/>
                                          </p:val>
                                        </p:tav>
                                        <p:tav tm="100000">
                                          <p:val>
                                            <p:fltVal val="0"/>
                                          </p:val>
                                        </p:tav>
                                      </p:tavLst>
                                    </p:anim>
                                    <p:animEffect transition="in" filter="fade">
                                      <p:cBhvr>
                                        <p:cTn id="10" dur="500"/>
                                        <p:tgtEl>
                                          <p:spTgt spid="143372"/>
                                        </p:tgtEl>
                                      </p:cBhvr>
                                    </p:animEffect>
                                  </p:childTnLst>
                                </p:cTn>
                              </p:par>
                            </p:childTnLst>
                          </p:cTn>
                        </p:par>
                      </p:childTnLst>
                    </p:cTn>
                  </p:par>
                  <p:par>
                    <p:cTn id="11" fill="hold">
                      <p:stCondLst>
                        <p:cond delay="indefinite"/>
                      </p:stCondLst>
                      <p:childTnLst>
                        <p:par>
                          <p:cTn id="12" fill="hold">
                            <p:stCondLst>
                              <p:cond delay="0"/>
                            </p:stCondLst>
                            <p:childTnLst>
                              <p:par>
                                <p:cTn id="13" presetID="25" presetClass="entr" presetSubtype="0" fill="hold" grpId="0" nodeType="clickEffect">
                                  <p:stCondLst>
                                    <p:cond delay="0"/>
                                  </p:stCondLst>
                                  <p:childTnLst>
                                    <p:set>
                                      <p:cBhvr>
                                        <p:cTn id="14" dur="1" fill="hold">
                                          <p:stCondLst>
                                            <p:cond delay="0"/>
                                          </p:stCondLst>
                                        </p:cTn>
                                        <p:tgtEl>
                                          <p:spTgt spid="143373"/>
                                        </p:tgtEl>
                                        <p:attrNameLst>
                                          <p:attrName>style.visibility</p:attrName>
                                        </p:attrNameLst>
                                      </p:cBhvr>
                                      <p:to>
                                        <p:strVal val="visible"/>
                                      </p:to>
                                    </p:set>
                                    <p:anim calcmode="lin" valueType="num">
                                      <p:cBhvr>
                                        <p:cTn id="15" dur="500" decel="50000" fill="hold">
                                          <p:stCondLst>
                                            <p:cond delay="0"/>
                                          </p:stCondLst>
                                        </p:cTn>
                                        <p:tgtEl>
                                          <p:spTgt spid="143373"/>
                                        </p:tgtEl>
                                        <p:attrNameLst>
                                          <p:attrName>style.rotation</p:attrName>
                                        </p:attrNameLst>
                                      </p:cBhvr>
                                      <p:tavLst>
                                        <p:tav tm="0">
                                          <p:val>
                                            <p:fltVal val="-90"/>
                                          </p:val>
                                        </p:tav>
                                        <p:tav tm="100000">
                                          <p:val>
                                            <p:fltVal val="0"/>
                                          </p:val>
                                        </p:tav>
                                      </p:tavLst>
                                    </p:anim>
                                    <p:anim calcmode="lin" valueType="num">
                                      <p:cBhvr>
                                        <p:cTn id="16" dur="500" decel="50000" fill="hold">
                                          <p:stCondLst>
                                            <p:cond delay="0"/>
                                          </p:stCondLst>
                                        </p:cTn>
                                        <p:tgtEl>
                                          <p:spTgt spid="143373"/>
                                        </p:tgtEl>
                                        <p:attrNameLst>
                                          <p:attrName>ppt_w</p:attrName>
                                        </p:attrNameLst>
                                      </p:cBhvr>
                                      <p:tavLst>
                                        <p:tav tm="0">
                                          <p:val>
                                            <p:strVal val="#ppt_w"/>
                                          </p:val>
                                        </p:tav>
                                        <p:tav tm="100000">
                                          <p:val>
                                            <p:strVal val="#ppt_w*.05"/>
                                          </p:val>
                                        </p:tav>
                                      </p:tavLst>
                                    </p:anim>
                                    <p:anim calcmode="lin" valueType="num">
                                      <p:cBhvr>
                                        <p:cTn id="17" dur="500" accel="50000" fill="hold">
                                          <p:stCondLst>
                                            <p:cond delay="500"/>
                                          </p:stCondLst>
                                        </p:cTn>
                                        <p:tgtEl>
                                          <p:spTgt spid="143373"/>
                                        </p:tgtEl>
                                        <p:attrNameLst>
                                          <p:attrName>ppt_w</p:attrName>
                                        </p:attrNameLst>
                                      </p:cBhvr>
                                      <p:tavLst>
                                        <p:tav tm="0">
                                          <p:val>
                                            <p:strVal val="#ppt_w*.05"/>
                                          </p:val>
                                        </p:tav>
                                        <p:tav tm="100000">
                                          <p:val>
                                            <p:strVal val="#ppt_w"/>
                                          </p:val>
                                        </p:tav>
                                      </p:tavLst>
                                    </p:anim>
                                    <p:anim calcmode="lin" valueType="num">
                                      <p:cBhvr>
                                        <p:cTn id="18" dur="1000" fill="hold"/>
                                        <p:tgtEl>
                                          <p:spTgt spid="143373"/>
                                        </p:tgtEl>
                                        <p:attrNameLst>
                                          <p:attrName>ppt_h</p:attrName>
                                        </p:attrNameLst>
                                      </p:cBhvr>
                                      <p:tavLst>
                                        <p:tav tm="0">
                                          <p:val>
                                            <p:strVal val="#ppt_h"/>
                                          </p:val>
                                        </p:tav>
                                        <p:tav tm="100000">
                                          <p:val>
                                            <p:strVal val="#ppt_h"/>
                                          </p:val>
                                        </p:tav>
                                      </p:tavLst>
                                    </p:anim>
                                    <p:anim calcmode="lin" valueType="num">
                                      <p:cBhvr>
                                        <p:cTn id="19" dur="500" decel="50000" fill="hold">
                                          <p:stCondLst>
                                            <p:cond delay="0"/>
                                          </p:stCondLst>
                                        </p:cTn>
                                        <p:tgtEl>
                                          <p:spTgt spid="143373"/>
                                        </p:tgtEl>
                                        <p:attrNameLst>
                                          <p:attrName>ppt_x</p:attrName>
                                        </p:attrNameLst>
                                      </p:cBhvr>
                                      <p:tavLst>
                                        <p:tav tm="0">
                                          <p:val>
                                            <p:strVal val="#ppt_x+.4"/>
                                          </p:val>
                                        </p:tav>
                                        <p:tav tm="100000">
                                          <p:val>
                                            <p:strVal val="#ppt_x"/>
                                          </p:val>
                                        </p:tav>
                                      </p:tavLst>
                                    </p:anim>
                                    <p:anim calcmode="lin" valueType="num">
                                      <p:cBhvr>
                                        <p:cTn id="20" dur="500" decel="50000" fill="hold">
                                          <p:stCondLst>
                                            <p:cond delay="0"/>
                                          </p:stCondLst>
                                        </p:cTn>
                                        <p:tgtEl>
                                          <p:spTgt spid="143373"/>
                                        </p:tgtEl>
                                        <p:attrNameLst>
                                          <p:attrName>ppt_y</p:attrName>
                                        </p:attrNameLst>
                                      </p:cBhvr>
                                      <p:tavLst>
                                        <p:tav tm="0">
                                          <p:val>
                                            <p:strVal val="#ppt_y-.2"/>
                                          </p:val>
                                        </p:tav>
                                        <p:tav tm="100000">
                                          <p:val>
                                            <p:strVal val="#ppt_y+.1"/>
                                          </p:val>
                                        </p:tav>
                                      </p:tavLst>
                                    </p:anim>
                                    <p:anim calcmode="lin" valueType="num">
                                      <p:cBhvr>
                                        <p:cTn id="21" dur="500" accel="50000" fill="hold">
                                          <p:stCondLst>
                                            <p:cond delay="500"/>
                                          </p:stCondLst>
                                        </p:cTn>
                                        <p:tgtEl>
                                          <p:spTgt spid="143373"/>
                                        </p:tgtEl>
                                        <p:attrNameLst>
                                          <p:attrName>ppt_y</p:attrName>
                                        </p:attrNameLst>
                                      </p:cBhvr>
                                      <p:tavLst>
                                        <p:tav tm="0">
                                          <p:val>
                                            <p:strVal val="#ppt_y+.1"/>
                                          </p:val>
                                        </p:tav>
                                        <p:tav tm="100000">
                                          <p:val>
                                            <p:strVal val="#ppt_y"/>
                                          </p:val>
                                        </p:tav>
                                      </p:tavLst>
                                    </p:anim>
                                    <p:animEffect transition="in" filter="fade">
                                      <p:cBhvr>
                                        <p:cTn id="22" dur="1000" decel="50000">
                                          <p:stCondLst>
                                            <p:cond delay="0"/>
                                          </p:stCondLst>
                                        </p:cTn>
                                        <p:tgtEl>
                                          <p:spTgt spid="143373"/>
                                        </p:tgtEl>
                                      </p:cBhvr>
                                    </p:animEffect>
                                  </p:childTnLst>
                                </p:cTn>
                              </p:par>
                              <p:par>
                                <p:cTn id="23" presetID="25" presetClass="entr" presetSubtype="0" fill="hold" grpId="0" nodeType="withEffect">
                                  <p:stCondLst>
                                    <p:cond delay="0"/>
                                  </p:stCondLst>
                                  <p:childTnLst>
                                    <p:set>
                                      <p:cBhvr>
                                        <p:cTn id="24" dur="1" fill="hold">
                                          <p:stCondLst>
                                            <p:cond delay="0"/>
                                          </p:stCondLst>
                                        </p:cTn>
                                        <p:tgtEl>
                                          <p:spTgt spid="143374"/>
                                        </p:tgtEl>
                                        <p:attrNameLst>
                                          <p:attrName>style.visibility</p:attrName>
                                        </p:attrNameLst>
                                      </p:cBhvr>
                                      <p:to>
                                        <p:strVal val="visible"/>
                                      </p:to>
                                    </p:set>
                                    <p:anim calcmode="lin" valueType="num">
                                      <p:cBhvr>
                                        <p:cTn id="25" dur="500" decel="50000" fill="hold">
                                          <p:stCondLst>
                                            <p:cond delay="0"/>
                                          </p:stCondLst>
                                        </p:cTn>
                                        <p:tgtEl>
                                          <p:spTgt spid="143374"/>
                                        </p:tgtEl>
                                        <p:attrNameLst>
                                          <p:attrName>style.rotation</p:attrName>
                                        </p:attrNameLst>
                                      </p:cBhvr>
                                      <p:tavLst>
                                        <p:tav tm="0">
                                          <p:val>
                                            <p:fltVal val="-90"/>
                                          </p:val>
                                        </p:tav>
                                        <p:tav tm="100000">
                                          <p:val>
                                            <p:fltVal val="0"/>
                                          </p:val>
                                        </p:tav>
                                      </p:tavLst>
                                    </p:anim>
                                    <p:anim calcmode="lin" valueType="num">
                                      <p:cBhvr>
                                        <p:cTn id="26" dur="500" decel="50000" fill="hold">
                                          <p:stCondLst>
                                            <p:cond delay="0"/>
                                          </p:stCondLst>
                                        </p:cTn>
                                        <p:tgtEl>
                                          <p:spTgt spid="143374"/>
                                        </p:tgtEl>
                                        <p:attrNameLst>
                                          <p:attrName>ppt_w</p:attrName>
                                        </p:attrNameLst>
                                      </p:cBhvr>
                                      <p:tavLst>
                                        <p:tav tm="0">
                                          <p:val>
                                            <p:strVal val="#ppt_w"/>
                                          </p:val>
                                        </p:tav>
                                        <p:tav tm="100000">
                                          <p:val>
                                            <p:strVal val="#ppt_w*.05"/>
                                          </p:val>
                                        </p:tav>
                                      </p:tavLst>
                                    </p:anim>
                                    <p:anim calcmode="lin" valueType="num">
                                      <p:cBhvr>
                                        <p:cTn id="27" dur="500" accel="50000" fill="hold">
                                          <p:stCondLst>
                                            <p:cond delay="500"/>
                                          </p:stCondLst>
                                        </p:cTn>
                                        <p:tgtEl>
                                          <p:spTgt spid="143374"/>
                                        </p:tgtEl>
                                        <p:attrNameLst>
                                          <p:attrName>ppt_w</p:attrName>
                                        </p:attrNameLst>
                                      </p:cBhvr>
                                      <p:tavLst>
                                        <p:tav tm="0">
                                          <p:val>
                                            <p:strVal val="#ppt_w*.05"/>
                                          </p:val>
                                        </p:tav>
                                        <p:tav tm="100000">
                                          <p:val>
                                            <p:strVal val="#ppt_w"/>
                                          </p:val>
                                        </p:tav>
                                      </p:tavLst>
                                    </p:anim>
                                    <p:anim calcmode="lin" valueType="num">
                                      <p:cBhvr>
                                        <p:cTn id="28" dur="1000" fill="hold"/>
                                        <p:tgtEl>
                                          <p:spTgt spid="143374"/>
                                        </p:tgtEl>
                                        <p:attrNameLst>
                                          <p:attrName>ppt_h</p:attrName>
                                        </p:attrNameLst>
                                      </p:cBhvr>
                                      <p:tavLst>
                                        <p:tav tm="0">
                                          <p:val>
                                            <p:strVal val="#ppt_h"/>
                                          </p:val>
                                        </p:tav>
                                        <p:tav tm="100000">
                                          <p:val>
                                            <p:strVal val="#ppt_h"/>
                                          </p:val>
                                        </p:tav>
                                      </p:tavLst>
                                    </p:anim>
                                    <p:anim calcmode="lin" valueType="num">
                                      <p:cBhvr>
                                        <p:cTn id="29" dur="500" decel="50000" fill="hold">
                                          <p:stCondLst>
                                            <p:cond delay="0"/>
                                          </p:stCondLst>
                                        </p:cTn>
                                        <p:tgtEl>
                                          <p:spTgt spid="143374"/>
                                        </p:tgtEl>
                                        <p:attrNameLst>
                                          <p:attrName>ppt_x</p:attrName>
                                        </p:attrNameLst>
                                      </p:cBhvr>
                                      <p:tavLst>
                                        <p:tav tm="0">
                                          <p:val>
                                            <p:strVal val="#ppt_x+.4"/>
                                          </p:val>
                                        </p:tav>
                                        <p:tav tm="100000">
                                          <p:val>
                                            <p:strVal val="#ppt_x"/>
                                          </p:val>
                                        </p:tav>
                                      </p:tavLst>
                                    </p:anim>
                                    <p:anim calcmode="lin" valueType="num">
                                      <p:cBhvr>
                                        <p:cTn id="30" dur="500" decel="50000" fill="hold">
                                          <p:stCondLst>
                                            <p:cond delay="0"/>
                                          </p:stCondLst>
                                        </p:cTn>
                                        <p:tgtEl>
                                          <p:spTgt spid="143374"/>
                                        </p:tgtEl>
                                        <p:attrNameLst>
                                          <p:attrName>ppt_y</p:attrName>
                                        </p:attrNameLst>
                                      </p:cBhvr>
                                      <p:tavLst>
                                        <p:tav tm="0">
                                          <p:val>
                                            <p:strVal val="#ppt_y-.2"/>
                                          </p:val>
                                        </p:tav>
                                        <p:tav tm="100000">
                                          <p:val>
                                            <p:strVal val="#ppt_y+.1"/>
                                          </p:val>
                                        </p:tav>
                                      </p:tavLst>
                                    </p:anim>
                                    <p:anim calcmode="lin" valueType="num">
                                      <p:cBhvr>
                                        <p:cTn id="31" dur="500" accel="50000" fill="hold">
                                          <p:stCondLst>
                                            <p:cond delay="500"/>
                                          </p:stCondLst>
                                        </p:cTn>
                                        <p:tgtEl>
                                          <p:spTgt spid="143374"/>
                                        </p:tgtEl>
                                        <p:attrNameLst>
                                          <p:attrName>ppt_y</p:attrName>
                                        </p:attrNameLst>
                                      </p:cBhvr>
                                      <p:tavLst>
                                        <p:tav tm="0">
                                          <p:val>
                                            <p:strVal val="#ppt_y+.1"/>
                                          </p:val>
                                        </p:tav>
                                        <p:tav tm="100000">
                                          <p:val>
                                            <p:strVal val="#ppt_y"/>
                                          </p:val>
                                        </p:tav>
                                      </p:tavLst>
                                    </p:anim>
                                    <p:animEffect transition="in" filter="fade">
                                      <p:cBhvr>
                                        <p:cTn id="32" dur="1000" decel="50000">
                                          <p:stCondLst>
                                            <p:cond delay="0"/>
                                          </p:stCondLst>
                                        </p:cTn>
                                        <p:tgtEl>
                                          <p:spTgt spid="143374"/>
                                        </p:tgtEl>
                                      </p:cBhvr>
                                    </p:animEffect>
                                  </p:childTnLst>
                                </p:cTn>
                              </p:par>
                              <p:par>
                                <p:cTn id="33" presetID="25" presetClass="entr" presetSubtype="0" fill="hold" grpId="0" nodeType="withEffect">
                                  <p:stCondLst>
                                    <p:cond delay="0"/>
                                  </p:stCondLst>
                                  <p:childTnLst>
                                    <p:set>
                                      <p:cBhvr>
                                        <p:cTn id="34" dur="1" fill="hold">
                                          <p:stCondLst>
                                            <p:cond delay="0"/>
                                          </p:stCondLst>
                                        </p:cTn>
                                        <p:tgtEl>
                                          <p:spTgt spid="143375"/>
                                        </p:tgtEl>
                                        <p:attrNameLst>
                                          <p:attrName>style.visibility</p:attrName>
                                        </p:attrNameLst>
                                      </p:cBhvr>
                                      <p:to>
                                        <p:strVal val="visible"/>
                                      </p:to>
                                    </p:set>
                                    <p:anim calcmode="lin" valueType="num">
                                      <p:cBhvr>
                                        <p:cTn id="35" dur="500" decel="50000" fill="hold">
                                          <p:stCondLst>
                                            <p:cond delay="0"/>
                                          </p:stCondLst>
                                        </p:cTn>
                                        <p:tgtEl>
                                          <p:spTgt spid="143375"/>
                                        </p:tgtEl>
                                        <p:attrNameLst>
                                          <p:attrName>style.rotation</p:attrName>
                                        </p:attrNameLst>
                                      </p:cBhvr>
                                      <p:tavLst>
                                        <p:tav tm="0">
                                          <p:val>
                                            <p:fltVal val="-90"/>
                                          </p:val>
                                        </p:tav>
                                        <p:tav tm="100000">
                                          <p:val>
                                            <p:fltVal val="0"/>
                                          </p:val>
                                        </p:tav>
                                      </p:tavLst>
                                    </p:anim>
                                    <p:anim calcmode="lin" valueType="num">
                                      <p:cBhvr>
                                        <p:cTn id="36" dur="500" decel="50000" fill="hold">
                                          <p:stCondLst>
                                            <p:cond delay="0"/>
                                          </p:stCondLst>
                                        </p:cTn>
                                        <p:tgtEl>
                                          <p:spTgt spid="143375"/>
                                        </p:tgtEl>
                                        <p:attrNameLst>
                                          <p:attrName>ppt_w</p:attrName>
                                        </p:attrNameLst>
                                      </p:cBhvr>
                                      <p:tavLst>
                                        <p:tav tm="0">
                                          <p:val>
                                            <p:strVal val="#ppt_w"/>
                                          </p:val>
                                        </p:tav>
                                        <p:tav tm="100000">
                                          <p:val>
                                            <p:strVal val="#ppt_w*.05"/>
                                          </p:val>
                                        </p:tav>
                                      </p:tavLst>
                                    </p:anim>
                                    <p:anim calcmode="lin" valueType="num">
                                      <p:cBhvr>
                                        <p:cTn id="37" dur="500" accel="50000" fill="hold">
                                          <p:stCondLst>
                                            <p:cond delay="500"/>
                                          </p:stCondLst>
                                        </p:cTn>
                                        <p:tgtEl>
                                          <p:spTgt spid="143375"/>
                                        </p:tgtEl>
                                        <p:attrNameLst>
                                          <p:attrName>ppt_w</p:attrName>
                                        </p:attrNameLst>
                                      </p:cBhvr>
                                      <p:tavLst>
                                        <p:tav tm="0">
                                          <p:val>
                                            <p:strVal val="#ppt_w*.05"/>
                                          </p:val>
                                        </p:tav>
                                        <p:tav tm="100000">
                                          <p:val>
                                            <p:strVal val="#ppt_w"/>
                                          </p:val>
                                        </p:tav>
                                      </p:tavLst>
                                    </p:anim>
                                    <p:anim calcmode="lin" valueType="num">
                                      <p:cBhvr>
                                        <p:cTn id="38" dur="1000" fill="hold"/>
                                        <p:tgtEl>
                                          <p:spTgt spid="143375"/>
                                        </p:tgtEl>
                                        <p:attrNameLst>
                                          <p:attrName>ppt_h</p:attrName>
                                        </p:attrNameLst>
                                      </p:cBhvr>
                                      <p:tavLst>
                                        <p:tav tm="0">
                                          <p:val>
                                            <p:strVal val="#ppt_h"/>
                                          </p:val>
                                        </p:tav>
                                        <p:tav tm="100000">
                                          <p:val>
                                            <p:strVal val="#ppt_h"/>
                                          </p:val>
                                        </p:tav>
                                      </p:tavLst>
                                    </p:anim>
                                    <p:anim calcmode="lin" valueType="num">
                                      <p:cBhvr>
                                        <p:cTn id="39" dur="500" decel="50000" fill="hold">
                                          <p:stCondLst>
                                            <p:cond delay="0"/>
                                          </p:stCondLst>
                                        </p:cTn>
                                        <p:tgtEl>
                                          <p:spTgt spid="143375"/>
                                        </p:tgtEl>
                                        <p:attrNameLst>
                                          <p:attrName>ppt_x</p:attrName>
                                        </p:attrNameLst>
                                      </p:cBhvr>
                                      <p:tavLst>
                                        <p:tav tm="0">
                                          <p:val>
                                            <p:strVal val="#ppt_x+.4"/>
                                          </p:val>
                                        </p:tav>
                                        <p:tav tm="100000">
                                          <p:val>
                                            <p:strVal val="#ppt_x"/>
                                          </p:val>
                                        </p:tav>
                                      </p:tavLst>
                                    </p:anim>
                                    <p:anim calcmode="lin" valueType="num">
                                      <p:cBhvr>
                                        <p:cTn id="40" dur="500" decel="50000" fill="hold">
                                          <p:stCondLst>
                                            <p:cond delay="0"/>
                                          </p:stCondLst>
                                        </p:cTn>
                                        <p:tgtEl>
                                          <p:spTgt spid="143375"/>
                                        </p:tgtEl>
                                        <p:attrNameLst>
                                          <p:attrName>ppt_y</p:attrName>
                                        </p:attrNameLst>
                                      </p:cBhvr>
                                      <p:tavLst>
                                        <p:tav tm="0">
                                          <p:val>
                                            <p:strVal val="#ppt_y-.2"/>
                                          </p:val>
                                        </p:tav>
                                        <p:tav tm="100000">
                                          <p:val>
                                            <p:strVal val="#ppt_y+.1"/>
                                          </p:val>
                                        </p:tav>
                                      </p:tavLst>
                                    </p:anim>
                                    <p:anim calcmode="lin" valueType="num">
                                      <p:cBhvr>
                                        <p:cTn id="41" dur="500" accel="50000" fill="hold">
                                          <p:stCondLst>
                                            <p:cond delay="500"/>
                                          </p:stCondLst>
                                        </p:cTn>
                                        <p:tgtEl>
                                          <p:spTgt spid="143375"/>
                                        </p:tgtEl>
                                        <p:attrNameLst>
                                          <p:attrName>ppt_y</p:attrName>
                                        </p:attrNameLst>
                                      </p:cBhvr>
                                      <p:tavLst>
                                        <p:tav tm="0">
                                          <p:val>
                                            <p:strVal val="#ppt_y+.1"/>
                                          </p:val>
                                        </p:tav>
                                        <p:tav tm="100000">
                                          <p:val>
                                            <p:strVal val="#ppt_y"/>
                                          </p:val>
                                        </p:tav>
                                      </p:tavLst>
                                    </p:anim>
                                    <p:animEffect transition="in" filter="fade">
                                      <p:cBhvr>
                                        <p:cTn id="42" dur="1000" decel="50000">
                                          <p:stCondLst>
                                            <p:cond delay="0"/>
                                          </p:stCondLst>
                                        </p:cTn>
                                        <p:tgtEl>
                                          <p:spTgt spid="143375"/>
                                        </p:tgtEl>
                                      </p:cBhvr>
                                    </p:animEffect>
                                  </p:childTnLst>
                                </p:cTn>
                              </p:par>
                              <p:par>
                                <p:cTn id="43" presetID="25" presetClass="entr" presetSubtype="0" fill="hold" grpId="0" nodeType="withEffect">
                                  <p:stCondLst>
                                    <p:cond delay="0"/>
                                  </p:stCondLst>
                                  <p:childTnLst>
                                    <p:set>
                                      <p:cBhvr>
                                        <p:cTn id="44" dur="1" fill="hold">
                                          <p:stCondLst>
                                            <p:cond delay="0"/>
                                          </p:stCondLst>
                                        </p:cTn>
                                        <p:tgtEl>
                                          <p:spTgt spid="143376"/>
                                        </p:tgtEl>
                                        <p:attrNameLst>
                                          <p:attrName>style.visibility</p:attrName>
                                        </p:attrNameLst>
                                      </p:cBhvr>
                                      <p:to>
                                        <p:strVal val="visible"/>
                                      </p:to>
                                    </p:set>
                                    <p:anim calcmode="lin" valueType="num">
                                      <p:cBhvr>
                                        <p:cTn id="45" dur="500" decel="50000" fill="hold">
                                          <p:stCondLst>
                                            <p:cond delay="0"/>
                                          </p:stCondLst>
                                        </p:cTn>
                                        <p:tgtEl>
                                          <p:spTgt spid="143376"/>
                                        </p:tgtEl>
                                        <p:attrNameLst>
                                          <p:attrName>style.rotation</p:attrName>
                                        </p:attrNameLst>
                                      </p:cBhvr>
                                      <p:tavLst>
                                        <p:tav tm="0">
                                          <p:val>
                                            <p:fltVal val="-90"/>
                                          </p:val>
                                        </p:tav>
                                        <p:tav tm="100000">
                                          <p:val>
                                            <p:fltVal val="0"/>
                                          </p:val>
                                        </p:tav>
                                      </p:tavLst>
                                    </p:anim>
                                    <p:anim calcmode="lin" valueType="num">
                                      <p:cBhvr>
                                        <p:cTn id="46" dur="500" decel="50000" fill="hold">
                                          <p:stCondLst>
                                            <p:cond delay="0"/>
                                          </p:stCondLst>
                                        </p:cTn>
                                        <p:tgtEl>
                                          <p:spTgt spid="143376"/>
                                        </p:tgtEl>
                                        <p:attrNameLst>
                                          <p:attrName>ppt_w</p:attrName>
                                        </p:attrNameLst>
                                      </p:cBhvr>
                                      <p:tavLst>
                                        <p:tav tm="0">
                                          <p:val>
                                            <p:strVal val="#ppt_w"/>
                                          </p:val>
                                        </p:tav>
                                        <p:tav tm="100000">
                                          <p:val>
                                            <p:strVal val="#ppt_w*.05"/>
                                          </p:val>
                                        </p:tav>
                                      </p:tavLst>
                                    </p:anim>
                                    <p:anim calcmode="lin" valueType="num">
                                      <p:cBhvr>
                                        <p:cTn id="47" dur="500" accel="50000" fill="hold">
                                          <p:stCondLst>
                                            <p:cond delay="500"/>
                                          </p:stCondLst>
                                        </p:cTn>
                                        <p:tgtEl>
                                          <p:spTgt spid="143376"/>
                                        </p:tgtEl>
                                        <p:attrNameLst>
                                          <p:attrName>ppt_w</p:attrName>
                                        </p:attrNameLst>
                                      </p:cBhvr>
                                      <p:tavLst>
                                        <p:tav tm="0">
                                          <p:val>
                                            <p:strVal val="#ppt_w*.05"/>
                                          </p:val>
                                        </p:tav>
                                        <p:tav tm="100000">
                                          <p:val>
                                            <p:strVal val="#ppt_w"/>
                                          </p:val>
                                        </p:tav>
                                      </p:tavLst>
                                    </p:anim>
                                    <p:anim calcmode="lin" valueType="num">
                                      <p:cBhvr>
                                        <p:cTn id="48" dur="1000" fill="hold"/>
                                        <p:tgtEl>
                                          <p:spTgt spid="143376"/>
                                        </p:tgtEl>
                                        <p:attrNameLst>
                                          <p:attrName>ppt_h</p:attrName>
                                        </p:attrNameLst>
                                      </p:cBhvr>
                                      <p:tavLst>
                                        <p:tav tm="0">
                                          <p:val>
                                            <p:strVal val="#ppt_h"/>
                                          </p:val>
                                        </p:tav>
                                        <p:tav tm="100000">
                                          <p:val>
                                            <p:strVal val="#ppt_h"/>
                                          </p:val>
                                        </p:tav>
                                      </p:tavLst>
                                    </p:anim>
                                    <p:anim calcmode="lin" valueType="num">
                                      <p:cBhvr>
                                        <p:cTn id="49" dur="500" decel="50000" fill="hold">
                                          <p:stCondLst>
                                            <p:cond delay="0"/>
                                          </p:stCondLst>
                                        </p:cTn>
                                        <p:tgtEl>
                                          <p:spTgt spid="143376"/>
                                        </p:tgtEl>
                                        <p:attrNameLst>
                                          <p:attrName>ppt_x</p:attrName>
                                        </p:attrNameLst>
                                      </p:cBhvr>
                                      <p:tavLst>
                                        <p:tav tm="0">
                                          <p:val>
                                            <p:strVal val="#ppt_x+.4"/>
                                          </p:val>
                                        </p:tav>
                                        <p:tav tm="100000">
                                          <p:val>
                                            <p:strVal val="#ppt_x"/>
                                          </p:val>
                                        </p:tav>
                                      </p:tavLst>
                                    </p:anim>
                                    <p:anim calcmode="lin" valueType="num">
                                      <p:cBhvr>
                                        <p:cTn id="50" dur="500" decel="50000" fill="hold">
                                          <p:stCondLst>
                                            <p:cond delay="0"/>
                                          </p:stCondLst>
                                        </p:cTn>
                                        <p:tgtEl>
                                          <p:spTgt spid="143376"/>
                                        </p:tgtEl>
                                        <p:attrNameLst>
                                          <p:attrName>ppt_y</p:attrName>
                                        </p:attrNameLst>
                                      </p:cBhvr>
                                      <p:tavLst>
                                        <p:tav tm="0">
                                          <p:val>
                                            <p:strVal val="#ppt_y-.2"/>
                                          </p:val>
                                        </p:tav>
                                        <p:tav tm="100000">
                                          <p:val>
                                            <p:strVal val="#ppt_y+.1"/>
                                          </p:val>
                                        </p:tav>
                                      </p:tavLst>
                                    </p:anim>
                                    <p:anim calcmode="lin" valueType="num">
                                      <p:cBhvr>
                                        <p:cTn id="51" dur="500" accel="50000" fill="hold">
                                          <p:stCondLst>
                                            <p:cond delay="500"/>
                                          </p:stCondLst>
                                        </p:cTn>
                                        <p:tgtEl>
                                          <p:spTgt spid="143376"/>
                                        </p:tgtEl>
                                        <p:attrNameLst>
                                          <p:attrName>ppt_y</p:attrName>
                                        </p:attrNameLst>
                                      </p:cBhvr>
                                      <p:tavLst>
                                        <p:tav tm="0">
                                          <p:val>
                                            <p:strVal val="#ppt_y+.1"/>
                                          </p:val>
                                        </p:tav>
                                        <p:tav tm="100000">
                                          <p:val>
                                            <p:strVal val="#ppt_y"/>
                                          </p:val>
                                        </p:tav>
                                      </p:tavLst>
                                    </p:anim>
                                    <p:animEffect transition="in" filter="fade">
                                      <p:cBhvr>
                                        <p:cTn id="52" dur="1000" decel="50000">
                                          <p:stCondLst>
                                            <p:cond delay="0"/>
                                          </p:stCondLst>
                                        </p:cTn>
                                        <p:tgtEl>
                                          <p:spTgt spid="1433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72" grpId="0" animBg="1"/>
      <p:bldP spid="143373" grpId="0" animBg="1"/>
      <p:bldP spid="143374" grpId="0" animBg="1"/>
      <p:bldP spid="143375" grpId="0" animBg="1"/>
      <p:bldP spid="14337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Specialized instruction in Written Expression: The challenges of Learning to Write &amp;quot;&quot;/&gt;&lt;property id=&quot;20307&quot; value=&quot;256&quot;/&gt;&lt;/object&gt;&lt;object type=&quot;3&quot; unique_id=&quot;10509&quot;&gt;&lt;property id=&quot;20148&quot; value=&quot;5&quot;/&gt;&lt;property id=&quot;20300&quot; value=&quot;Slide 2 - &amp;quot;Objectives&amp;quot;&quot;/&gt;&lt;property id=&quot;20307&quot; value=&quot;270&quot;/&gt;&lt;/object&gt;&lt;object type=&quot;3&quot; unique_id=&quot;82253&quot;&gt;&lt;property id=&quot;20148&quot; value=&quot;5&quot;/&gt;&lt;property id=&quot;20300&quot; value=&quot;Slide 5 - &amp;quot;Genre Writing &amp;quot;&quot;/&gt;&lt;property id=&quot;20307&quot; value=&quot;403&quot;/&gt;&lt;/object&gt;&lt;object type=&quot;3&quot; unique_id=&quot;84356&quot;&gt;&lt;property id=&quot;20148&quot; value=&quot;5&quot;/&gt;&lt;property id=&quot;20300&quot; value=&quot;Slide 7 - &amp;quot;Think About Terminology&amp;quot;&quot;/&gt;&lt;property id=&quot;20307&quot; value=&quot;430&quot;/&gt;&lt;/object&gt;&lt;object type=&quot;3&quot; unique_id=&quot;84357&quot;&gt;&lt;property id=&quot;20148&quot; value=&quot;5&quot;/&gt;&lt;property id=&quot;20300&quot; value=&quot;Slide 8&quot;/&gt;&lt;property id=&quot;20307&quot; value=&quot;431&quot;/&gt;&lt;/object&gt;&lt;object type=&quot;3&quot; unique_id=&quot;84358&quot;&gt;&lt;property id=&quot;20148&quot; value=&quot;5&quot;/&gt;&lt;property id=&quot;20300&quot; value=&quot;Slide 9 - &amp;quot;Think About Colors&amp;quot;&quot;/&gt;&lt;property id=&quot;20307&quot; value=&quot;432&quot;/&gt;&lt;/object&gt;&lt;object type=&quot;3&quot; unique_id=&quot;84359&quot;&gt;&lt;property id=&quot;20148&quot; value=&quot;5&quot;/&gt;&lt;property id=&quot;20300&quot; value=&quot;Slide 11 - &amp;quot;Traffic Light Organization&amp;quot;&quot;/&gt;&lt;property id=&quot;20307&quot; value=&quot;433&quot;/&gt;&lt;/object&gt;&lt;object type=&quot;3&quot; unique_id=&quot;84360&quot;&gt;&lt;property id=&quot;20148&quot; value=&quot;5&quot;/&gt;&lt;property id=&quot;20300&quot; value=&quot;Slide 12 - &amp;quot;   Colors In Action&amp;quot;&quot;/&gt;&lt;property id=&quot;20307&quot; value=&quot;434&quot;/&gt;&lt;/object&gt;&lt;object type=&quot;3&quot; unique_id=&quot;84361&quot;&gt;&lt;property id=&quot;20148&quot; value=&quot;5&quot;/&gt;&lt;property id=&quot;20300&quot; value=&quot;Slide 13 - &amp;quot;Color-Coding &amp;amp; Informal Outlines&amp;quot;&quot;/&gt;&lt;property id=&quot;20307&quot; value=&quot;435&quot;/&gt;&lt;/object&gt;&lt;object type=&quot;3&quot; unique_id=&quot;84362&quot;&gt;&lt;property id=&quot;20148&quot; value=&quot;5&quot;/&gt;&lt;property id=&quot;20300&quot; value=&quot;Slide 14 - &amp;quot;Color-Coding &amp;amp; Informal Outlines&amp;quot;&quot;/&gt;&lt;property id=&quot;20307&quot; value=&quot;436&quot;/&gt;&lt;/object&gt;&lt;object type=&quot;3&quot; unique_id=&quot;84363&quot;&gt;&lt;property id=&quot;20148&quot; value=&quot;5&quot;/&gt;&lt;property id=&quot;20300&quot; value=&quot;Slide 15 - &amp;quot;   Colors In Action&amp;quot;&quot;/&gt;&lt;property id=&quot;20307&quot; value=&quot;437&quot;/&gt;&lt;/object&gt;&lt;object type=&quot;3&quot; unique_id=&quot;84364&quot;&gt;&lt;property id=&quot;20148&quot; value=&quot;5&quot;/&gt;&lt;property id=&quot;20300&quot; value=&quot;Slide 16 - &amp;quot;Color-Coding &amp;amp; Informal Outlines&amp;quot;&quot;/&gt;&lt;property id=&quot;20307&quot; value=&quot;438&quot;/&gt;&lt;/object&gt;&lt;object type=&quot;3&quot; unique_id=&quot;84365&quot;&gt;&lt;property id=&quot;20148&quot; value=&quot;5&quot;/&gt;&lt;property id=&quot;20300&quot; value=&quot;Slide 17 - &amp;quot;Color-Coding &amp;amp; Informal Outlines&amp;quot;&quot;/&gt;&lt;property id=&quot;20307&quot; value=&quot;439&quot;/&gt;&lt;/object&gt;&lt;object type=&quot;3&quot; unique_id=&quot;84366&quot;&gt;&lt;property id=&quot;20148&quot; value=&quot;5&quot;/&gt;&lt;property id=&quot;20300&quot; value=&quot;Slide 18 - &amp;quot;Informal Outlines&amp;quot;&quot;/&gt;&lt;property id=&quot;20307&quot; value=&quot;440&quot;/&gt;&lt;/object&gt;&lt;object type=&quot;3&quot; unique_id=&quot;84367&quot;&gt;&lt;property id=&quot;20148&quot; value=&quot;5&quot;/&gt;&lt;property id=&quot;20300&quot; value=&quot;Slide 19 - &amp;quot;A Great Summer&amp;quot;&quot;/&gt;&lt;property id=&quot;20307&quot; value=&quot;441&quot;/&gt;&lt;/object&gt;&lt;object type=&quot;3&quot; unique_id=&quot;84368&quot;&gt;&lt;property id=&quot;20148&quot; value=&quot;5&quot;/&gt;&lt;property id=&quot;20300&quot; value=&quot;Slide 20 - &amp;quot;Getting Started - Writing from a Prompt &amp;quot;&quot;/&gt;&lt;property id=&quot;20307&quot; value=&quot;442&quot;/&gt;&lt;/object&gt;&lt;object type=&quot;3&quot; unique_id=&quot;84369&quot;&gt;&lt;property id=&quot;20148&quot; value=&quot;5&quot;/&gt;&lt;property id=&quot;20300&quot; value=&quot;Slide 21&quot;/&gt;&lt;property id=&quot;20307&quot; value=&quot;443&quot;/&gt;&lt;/object&gt;&lt;object type=&quot;3&quot; unique_id=&quot;84370&quot;&gt;&lt;property id=&quot;20148&quot; value=&quot;5&quot;/&gt;&lt;property id=&quot;20300&quot; value=&quot;Slide 22&quot;/&gt;&lt;property id=&quot;20307&quot; value=&quot;444&quot;/&gt;&lt;/object&gt;&lt;object type=&quot;3&quot; unique_id=&quot;84371&quot;&gt;&lt;property id=&quot;20148&quot; value=&quot;5&quot;/&gt;&lt;property id=&quot;20300&quot; value=&quot;Slide 23 - &amp;quot;Informal Outlines&amp;quot;&quot;/&gt;&lt;property id=&quot;20307&quot; value=&quot;445&quot;/&gt;&lt;/object&gt;&lt;object type=&quot;3&quot; unique_id=&quot;84372&quot;&gt;&lt;property id=&quot;20148&quot; value=&quot;5&quot;/&gt;&lt;property id=&quot;20300&quot; value=&quot;Slide 24&quot;/&gt;&lt;property id=&quot;20307&quot; value=&quot;446&quot;/&gt;&lt;/object&gt;&lt;object type=&quot;3&quot; unique_id=&quot;85649&quot;&gt;&lt;property id=&quot;20148&quot; value=&quot;5&quot;/&gt;&lt;property id=&quot;20300&quot; value=&quot;Slide 3 - &amp;quot;Flower and Hays Model &amp;quot;&quot;/&gt;&lt;property id=&quot;20307&quot; value=&quot;447&quot;/&gt;&lt;/object&gt;&lt;object type=&quot;3&quot; unique_id=&quot;85650&quot;&gt;&lt;property id=&quot;20148&quot; value=&quot;5&quot;/&gt;&lt;property id=&quot;20300&quot; value=&quot;Slide 4&quot;/&gt;&lt;property id=&quot;20307&quot; value=&quot;448&quot;/&gt;&lt;/object&gt;&lt;object type=&quot;3&quot; unique_id=&quot;86916&quot;&gt;&lt;property id=&quot;20148&quot; value=&quot;5&quot;/&gt;&lt;property id=&quot;20300&quot; value=&quot;Slide 38&quot;/&gt;&lt;property id=&quot;20307&quot; value=&quot;472&quot;/&gt;&lt;/object&gt;&lt;object type=&quot;3&quot; unique_id=&quot;86917&quot;&gt;&lt;property id=&quot;20148&quot; value=&quot;5&quot;/&gt;&lt;property id=&quot;20300&quot; value=&quot;Slide 39 - &amp;quot;Reading &amp;quot;&quot;/&gt;&lt;property id=&quot;20307&quot; value=&quot;473&quot;/&gt;&lt;/object&gt;&lt;object type=&quot;3&quot; unique_id=&quot;86918&quot;&gt;&lt;property id=&quot;20148&quot; value=&quot;5&quot;/&gt;&lt;property id=&quot;20300&quot; value=&quot;Slide 40 - &amp;quot;Perspective &amp;quot;&quot;/&gt;&lt;property id=&quot;20307&quot; value=&quot;474&quot;/&gt;&lt;/object&gt;&lt;object type=&quot;3&quot; unique_id=&quot;86919&quot;&gt;&lt;property id=&quot;20148&quot; value=&quot;5&quot;/&gt;&lt;property id=&quot;20300&quot; value=&quot;Slide 41 - &amp;quot;Rules &amp;quot;&quot;/&gt;&lt;property id=&quot;20307&quot; value=&quot;475&quot;/&gt;&lt;/object&gt;&lt;object type=&quot;3&quot; unique_id=&quot;86920&quot;&gt;&lt;property id=&quot;20148&quot; value=&quot;5&quot;/&gt;&lt;property id=&quot;20300&quot; value=&quot;Slide 42 - &amp;quot;Using the Writing Conference&amp;quot;&quot;/&gt;&lt;property id=&quot;20307&quot; value=&quot;476&quot;/&gt;&lt;/object&gt;&lt;object type=&quot;3&quot; unique_id=&quot;86921&quot;&gt;&lt;property id=&quot;20148&quot; value=&quot;5&quot;/&gt;&lt;property id=&quot;20300&quot; value=&quot;Slide 43 - &amp;quot;Bring it all together &amp;quot;&quot;/&gt;&lt;property id=&quot;20307&quot; value=&quot;477&quot;/&gt;&lt;/object&gt;&lt;object type=&quot;3&quot; unique_id=&quot;86922&quot;&gt;&lt;property id=&quot;20148&quot; value=&quot;5&quot;/&gt;&lt;property id=&quot;20300&quot; value=&quot;Slide 44 - &amp;quot;Why Writing is so difficult!&amp;quot;&quot;/&gt;&lt;property id=&quot;20307&quot; value=&quot;478&quot;/&gt;&lt;/object&gt;&lt;object type=&quot;3&quot; unique_id=&quot;88573&quot;&gt;&lt;property id=&quot;20148&quot; value=&quot;5&quot;/&gt;&lt;property id=&quot;20300&quot; value=&quot;Slide 6&quot;/&gt;&lt;property id=&quot;20307&quot; value=&quot;494&quot;/&gt;&lt;/object&gt;&lt;object type=&quot;3&quot; unique_id=&quot;88574&quot;&gt;&lt;property id=&quot;20148&quot; value=&quot;5&quot;/&gt;&lt;property id=&quot;20300&quot; value=&quot;Slide 10 - &amp;quot;Expository &amp;quot;&quot;/&gt;&lt;property id=&quot;20307&quot; value=&quot;480&quot;/&gt;&lt;/object&gt;&lt;object type=&quot;3&quot; unique_id=&quot;88575&quot;&gt;&lt;property id=&quot;20148&quot; value=&quot;5&quot;/&gt;&lt;property id=&quot;20300&quot; value=&quot;Slide 25 - &amp;quot;Narrative&amp;quot;&quot;/&gt;&lt;property id=&quot;20307&quot; value=&quot;481&quot;/&gt;&lt;/object&gt;&lt;object type=&quot;3&quot; unique_id=&quot;88576&quot;&gt;&lt;property id=&quot;20148&quot; value=&quot;5&quot;/&gt;&lt;property id=&quot;20300&quot; value=&quot;Slide 26&quot;/&gt;&lt;property id=&quot;20307&quot; value=&quot;482&quot;/&gt;&lt;/object&gt;&lt;object type=&quot;3&quot; unique_id=&quot;88577&quot;&gt;&lt;property id=&quot;20148&quot; value=&quot;5&quot;/&gt;&lt;property id=&quot;20300&quot; value=&quot;Slide 27&quot;/&gt;&lt;property id=&quot;20307&quot; value=&quot;483&quot;/&gt;&lt;/object&gt;&lt;object type=&quot;3&quot; unique_id=&quot;88578&quot;&gt;&lt;property id=&quot;20148&quot; value=&quot;5&quot;/&gt;&lt;property id=&quot;20300&quot; value=&quot;Slide 28&quot;/&gt;&lt;property id=&quot;20307&quot; value=&quot;492&quot;/&gt;&lt;/object&gt;&lt;object type=&quot;3&quot; unique_id=&quot;88579&quot;&gt;&lt;property id=&quot;20148&quot; value=&quot;5&quot;/&gt;&lt;property id=&quot;20300&quot; value=&quot;Slide 29&quot;/&gt;&lt;property id=&quot;20307&quot; value=&quot;485&quot;/&gt;&lt;/object&gt;&lt;object type=&quot;3&quot; unique_id=&quot;88580&quot;&gt;&lt;property id=&quot;20148&quot; value=&quot;5&quot;/&gt;&lt;property id=&quot;20300&quot; value=&quot;Slide 30&quot;/&gt;&lt;property id=&quot;20307&quot; value=&quot;486&quot;/&gt;&lt;/object&gt;&lt;object type=&quot;3&quot; unique_id=&quot;88581&quot;&gt;&lt;property id=&quot;20148&quot; value=&quot;5&quot;/&gt;&lt;property id=&quot;20300&quot; value=&quot;Slide 31&quot;/&gt;&lt;property id=&quot;20307&quot; value=&quot;487&quot;/&gt;&lt;/object&gt;&lt;object type=&quot;3&quot; unique_id=&quot;88582&quot;&gt;&lt;property id=&quot;20148&quot; value=&quot;5&quot;/&gt;&lt;property id=&quot;20300&quot; value=&quot;Slide 32&quot;/&gt;&lt;property id=&quot;20307&quot; value=&quot;493&quot;/&gt;&lt;/object&gt;&lt;object type=&quot;3&quot; unique_id=&quot;88583&quot;&gt;&lt;property id=&quot;20148&quot; value=&quot;5&quot;/&gt;&lt;property id=&quot;20300&quot; value=&quot;Slide 33&quot;/&gt;&lt;property id=&quot;20307&quot; value=&quot;488&quot;/&gt;&lt;/object&gt;&lt;object type=&quot;3&quot; unique_id=&quot;88584&quot;&gt;&lt;property id=&quot;20148&quot; value=&quot;5&quot;/&gt;&lt;property id=&quot;20300&quot; value=&quot;Slide 34 - &amp;quot;Personal Narrative&amp;quot;&quot;/&gt;&lt;property id=&quot;20307&quot; value=&quot;489&quot;/&gt;&lt;/object&gt;&lt;object type=&quot;3&quot; unique_id=&quot;88585&quot;&gt;&lt;property id=&quot;20148&quot; value=&quot;5&quot;/&gt;&lt;property id=&quot;20300&quot; value=&quot;Slide 35 - &amp;quot;A Personal Narrative Combines…&amp;quot;&quot;/&gt;&lt;property id=&quot;20307&quot; value=&quot;490&quot;/&gt;&lt;/object&gt;&lt;object type=&quot;3&quot; unique_id=&quot;88586&quot;&gt;&lt;property id=&quot;20148&quot; value=&quot;5&quot;/&gt;&lt;property id=&quot;20300&quot; value=&quot;Slide 36 - &amp;quot;Personal Narrative Structure &amp;quot;&quot;/&gt;&lt;property id=&quot;20307&quot; value=&quot;491&quot;/&gt;&lt;/object&gt;&lt;object type=&quot;3&quot; unique_id=&quot;88587&quot;&gt;&lt;property id=&quot;20148&quot; value=&quot;5&quot;/&gt;&lt;property id=&quot;20300&quot; value=&quot;Slide 37 - &amp;quot;Edit and Revision &amp;quot;&quot;/&gt;&lt;property id=&quot;20307&quot; value=&quot;479&quot;/&gt;&lt;/object&gt;&lt;/object&gt;&lt;/object&gt;&lt;/database&gt;"/>
  <p:tag name="SECTOMILLISECCONVERTED" val="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cademicPresentation1">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7B6A5FA-AEDC-493D-A38F-607DB1F3875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3749</Words>
  <Application>Microsoft Office PowerPoint</Application>
  <PresentationFormat>On-screen Show (4:3)</PresentationFormat>
  <Paragraphs>537</Paragraphs>
  <Slides>44</Slides>
  <Notes>26</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AcademicPresentation1</vt:lpstr>
      <vt:lpstr>Specialized instruction in Written Expression: The challenges of Learning to Write </vt:lpstr>
      <vt:lpstr>Objectives</vt:lpstr>
      <vt:lpstr>Flower and Hays Model </vt:lpstr>
      <vt:lpstr>Slide 4</vt:lpstr>
      <vt:lpstr>Genre Writing </vt:lpstr>
      <vt:lpstr>Slide 6</vt:lpstr>
      <vt:lpstr>Think About Terminology</vt:lpstr>
      <vt:lpstr>Slide 8</vt:lpstr>
      <vt:lpstr>Think About Colors</vt:lpstr>
      <vt:lpstr>Expository </vt:lpstr>
      <vt:lpstr>Traffic Light Organization</vt:lpstr>
      <vt:lpstr>   Colors In Action</vt:lpstr>
      <vt:lpstr>Color-Coding &amp; Informal Outlines</vt:lpstr>
      <vt:lpstr>Color-Coding &amp; Informal Outlines</vt:lpstr>
      <vt:lpstr>   Colors In Action</vt:lpstr>
      <vt:lpstr>Color-Coding &amp; Informal Outlines</vt:lpstr>
      <vt:lpstr>Color-Coding &amp; Informal Outlines</vt:lpstr>
      <vt:lpstr>Informal Outlines</vt:lpstr>
      <vt:lpstr>A Great Summer</vt:lpstr>
      <vt:lpstr>Getting Started - Writing from a Prompt </vt:lpstr>
      <vt:lpstr>Slide 21</vt:lpstr>
      <vt:lpstr>Slide 22</vt:lpstr>
      <vt:lpstr>Informal Outlines</vt:lpstr>
      <vt:lpstr>Slide 24</vt:lpstr>
      <vt:lpstr>Narrative</vt:lpstr>
      <vt:lpstr>Slide 26</vt:lpstr>
      <vt:lpstr>Slide 27</vt:lpstr>
      <vt:lpstr>Slide 28</vt:lpstr>
      <vt:lpstr>Slide 29</vt:lpstr>
      <vt:lpstr>Slide 30</vt:lpstr>
      <vt:lpstr>Slide 31</vt:lpstr>
      <vt:lpstr>Slide 32</vt:lpstr>
      <vt:lpstr>Slide 33</vt:lpstr>
      <vt:lpstr>Personal Narrative</vt:lpstr>
      <vt:lpstr>A Personal Narrative Combines…</vt:lpstr>
      <vt:lpstr>Personal Narrative Structure </vt:lpstr>
      <vt:lpstr>Edit and Revision </vt:lpstr>
      <vt:lpstr>Slide 38</vt:lpstr>
      <vt:lpstr>Reading </vt:lpstr>
      <vt:lpstr>Perspective </vt:lpstr>
      <vt:lpstr>Rules </vt:lpstr>
      <vt:lpstr>Using the Writing Conference</vt:lpstr>
      <vt:lpstr>Bring it all together </vt:lpstr>
      <vt:lpstr>Why Writing is so difficult!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2011-12-28T16:04:36Z</dcterms:created>
  <dcterms:modified xsi:type="dcterms:W3CDTF">2013-04-16T16:40:56Z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TC101671251033</vt:lpwstr>
  </property>
</Properties>
</file>